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Montserrat" pitchFamily="2" charset="77"/>
      <p:regular r:id="rId12"/>
      <p:bold r:id="rId13"/>
      <p:italic r:id="rId14"/>
      <p:boldItalic r:id="rId15"/>
    </p:embeddedFont>
    <p:embeddedFont>
      <p:font typeface="Montserrat Medium" pitchFamily="2" charset="77"/>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44">
          <p15:clr>
            <a:srgbClr val="9AA0A6"/>
          </p15:clr>
        </p15:guide>
        <p15:guide id="2" pos="4003">
          <p15:clr>
            <a:srgbClr val="9AA0A6"/>
          </p15:clr>
        </p15:guide>
        <p15:guide id="3" pos="350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50" d="100"/>
          <a:sy n="150" d="100"/>
        </p:scale>
        <p:origin x="424" y="168"/>
      </p:cViewPr>
      <p:guideLst>
        <p:guide orient="horz" pos="1144"/>
        <p:guide pos="4003"/>
        <p:guide pos="35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f51aa646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f51aa646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f51aa6465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ef51aa646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f51aa6465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ef51aa646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f51aa6465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ef51aa6465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f51aa6465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ef51aa6465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f51aa6465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ef51aa6465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f51aa6465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ef51aa6465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ef51aa6465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ef51aa646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d107ba026d_0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d107ba026d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
  <p:cSld name="TITLE_3">
    <p:bg>
      <p:bgPr>
        <a:solidFill>
          <a:srgbClr val="26243E"/>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7734" b="7734"/>
          <a:stretch/>
        </p:blipFill>
        <p:spPr>
          <a:xfrm>
            <a:off x="0" y="0"/>
            <a:ext cx="9143995" cy="5143500"/>
          </a:xfrm>
          <a:prstGeom prst="rect">
            <a:avLst/>
          </a:prstGeom>
          <a:noFill/>
          <a:ln>
            <a:noFill/>
          </a:ln>
        </p:spPr>
      </p:pic>
      <p:sp>
        <p:nvSpPr>
          <p:cNvPr id="10" name="Google Shape;10;p2"/>
          <p:cNvSpPr/>
          <p:nvPr/>
        </p:nvSpPr>
        <p:spPr>
          <a:xfrm>
            <a:off x="75" y="175"/>
            <a:ext cx="9144000" cy="5143500"/>
          </a:xfrm>
          <a:prstGeom prst="rect">
            <a:avLst/>
          </a:prstGeom>
          <a:solidFill>
            <a:srgbClr val="26253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a:blip r:embed="rId3">
            <a:alphaModFix/>
          </a:blip>
          <a:stretch>
            <a:fillRect/>
          </a:stretch>
        </p:blipFill>
        <p:spPr>
          <a:xfrm>
            <a:off x="6865375" y="-1760455"/>
            <a:ext cx="1230024" cy="3886308"/>
          </a:xfrm>
          <a:prstGeom prst="rect">
            <a:avLst/>
          </a:prstGeom>
          <a:noFill/>
          <a:ln>
            <a:noFill/>
          </a:ln>
        </p:spPr>
      </p:pic>
      <p:pic>
        <p:nvPicPr>
          <p:cNvPr id="12" name="Google Shape;12;p2"/>
          <p:cNvPicPr preferRelativeResize="0"/>
          <p:nvPr/>
        </p:nvPicPr>
        <p:blipFill rotWithShape="1">
          <a:blip r:embed="rId4">
            <a:alphaModFix/>
          </a:blip>
          <a:srcRect t="59" b="69"/>
          <a:stretch/>
        </p:blipFill>
        <p:spPr>
          <a:xfrm>
            <a:off x="618200" y="4175493"/>
            <a:ext cx="1850061" cy="443875"/>
          </a:xfrm>
          <a:prstGeom prst="rect">
            <a:avLst/>
          </a:prstGeom>
          <a:noFill/>
          <a:ln>
            <a:noFill/>
          </a:ln>
        </p:spPr>
      </p:pic>
      <p:sp>
        <p:nvSpPr>
          <p:cNvPr id="13" name="Google Shape;13;p2"/>
          <p:cNvSpPr txBox="1"/>
          <p:nvPr/>
        </p:nvSpPr>
        <p:spPr>
          <a:xfrm>
            <a:off x="618200" y="1447825"/>
            <a:ext cx="6916500" cy="22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rPr>
              <a:t>Intégration </a:t>
            </a:r>
            <a:r>
              <a:rPr lang="en" sz="3600">
                <a:solidFill>
                  <a:srgbClr val="FFFFFF"/>
                </a:solidFill>
              </a:rPr>
              <a:t>guide</a:t>
            </a:r>
            <a:br>
              <a:rPr lang="en" sz="3600">
                <a:solidFill>
                  <a:srgbClr val="FFFFFF"/>
                </a:solidFill>
              </a:rPr>
            </a:br>
            <a:r>
              <a:rPr lang="en" sz="3600">
                <a:solidFill>
                  <a:srgbClr val="FFFFFF"/>
                </a:solidFill>
              </a:rPr>
              <a:t>de contenu</a:t>
            </a:r>
            <a:r>
              <a:rPr lang="en" sz="3600">
                <a:solidFill>
                  <a:schemeClr val="accent4"/>
                </a:solidFill>
              </a:rPr>
              <a:t>_</a:t>
            </a:r>
            <a:br>
              <a:rPr lang="en" sz="3600">
                <a:solidFill>
                  <a:srgbClr val="F3C300"/>
                </a:solidFill>
                <a:latin typeface="Montserrat Medium"/>
                <a:ea typeface="Montserrat Medium"/>
                <a:cs typeface="Montserrat Medium"/>
                <a:sym typeface="Montserrat Medium"/>
              </a:rPr>
            </a:br>
            <a:br>
              <a:rPr lang="en">
                <a:solidFill>
                  <a:srgbClr val="FFFFFF"/>
                </a:solidFill>
              </a:rPr>
            </a:br>
            <a:r>
              <a:rPr lang="en">
                <a:solidFill>
                  <a:srgbClr val="FFFFFF"/>
                </a:solidFill>
              </a:rPr>
              <a:t>Un agenda pour planifier en toute simplicité le cycle de vie des nouvelles recrues</a:t>
            </a:r>
            <a:endParaRPr b="1">
              <a:solidFill>
                <a:srgbClr val="FFFFFF"/>
              </a:solidFill>
            </a:endParaRPr>
          </a:p>
        </p:txBody>
      </p:sp>
    </p:spTree>
  </p:cSld>
  <p:clrMapOvr>
    <a:masterClrMapping/>
  </p:clrMapOvr>
  <p:extLst>
    <p:ext uri="{DCECCB84-F9BA-43D5-87BE-67443E8EF086}">
      <p15:sldGuideLst xmlns:p15="http://schemas.microsoft.com/office/powerpoint/2012/main">
        <p15:guide id="1" orient="horz" pos="1339">
          <p15:clr>
            <a:srgbClr val="FA7B17"/>
          </p15:clr>
        </p15:guide>
        <p15:guide id="2" orient="horz" pos="291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eneral Text [T Purple]_">
  <p:cSld name="TITLE_1">
    <p:bg>
      <p:bgPr>
        <a:solidFill>
          <a:srgbClr val="26243E"/>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6865375" y="-1760455"/>
            <a:ext cx="1230024" cy="3886308"/>
          </a:xfrm>
          <a:prstGeom prst="rect">
            <a:avLst/>
          </a:prstGeom>
          <a:noFill/>
          <a:ln>
            <a:noFill/>
          </a:ln>
        </p:spPr>
      </p:pic>
      <p:sp>
        <p:nvSpPr>
          <p:cNvPr id="16" name="Google Shape;16;p3"/>
          <p:cNvSpPr txBox="1"/>
          <p:nvPr/>
        </p:nvSpPr>
        <p:spPr>
          <a:xfrm>
            <a:off x="521350" y="1598117"/>
            <a:ext cx="6242700" cy="30078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 sz="1200">
                <a:solidFill>
                  <a:srgbClr val="FFFFFF"/>
                </a:solidFill>
              </a:rPr>
              <a:t>Cet agenda fonctionne comme un calendrier, dans lequel vous pouvez insérer vos propres idées de contenu d'intégration dans le cycle de vie des nouvelles recrues.</a:t>
            </a:r>
            <a:endParaRPr sz="1200">
              <a:solidFill>
                <a:srgbClr val="FFFFFF"/>
              </a:solidFill>
            </a:endParaRPr>
          </a:p>
          <a:p>
            <a:pPr marL="0" lvl="0" indent="0" algn="l" rtl="0">
              <a:lnSpc>
                <a:spcPct val="130000"/>
              </a:lnSpc>
              <a:spcBef>
                <a:spcPts val="0"/>
              </a:spcBef>
              <a:spcAft>
                <a:spcPts val="0"/>
              </a:spcAft>
              <a:buClr>
                <a:schemeClr val="dk1"/>
              </a:buClr>
              <a:buSzPts val="1100"/>
              <a:buFont typeface="Arial"/>
              <a:buNone/>
            </a:pPr>
            <a:endParaRPr sz="1200">
              <a:solidFill>
                <a:srgbClr val="FFFFFF"/>
              </a:solidFill>
            </a:endParaRPr>
          </a:p>
          <a:p>
            <a:pPr marL="0" lvl="0" indent="0" algn="l" rtl="0">
              <a:lnSpc>
                <a:spcPct val="130000"/>
              </a:lnSpc>
              <a:spcBef>
                <a:spcPts val="0"/>
              </a:spcBef>
              <a:spcAft>
                <a:spcPts val="0"/>
              </a:spcAft>
              <a:buClr>
                <a:schemeClr val="dk1"/>
              </a:buClr>
              <a:buSzPts val="1100"/>
              <a:buFont typeface="Arial"/>
              <a:buNone/>
            </a:pPr>
            <a:r>
              <a:rPr lang="en" sz="1200">
                <a:solidFill>
                  <a:srgbClr val="FFFFFF"/>
                </a:solidFill>
              </a:rPr>
              <a:t>Nous avons créé du contenu pour chaque phase du cycle de vie à titre d'exemple, et nous avons rassemblé une bibliothèque d'autres éléments de contenu que vous pouvez utiliser pour construire un excellent parcours d'intégration. </a:t>
            </a:r>
            <a:endParaRPr sz="1200">
              <a:solidFill>
                <a:srgbClr val="FFFFFF"/>
              </a:solidFill>
            </a:endParaRPr>
          </a:p>
          <a:p>
            <a:pPr marL="0" lvl="0" indent="0" algn="l" rtl="0">
              <a:lnSpc>
                <a:spcPct val="130000"/>
              </a:lnSpc>
              <a:spcBef>
                <a:spcPts val="0"/>
              </a:spcBef>
              <a:spcAft>
                <a:spcPts val="0"/>
              </a:spcAft>
              <a:buClr>
                <a:schemeClr val="dk1"/>
              </a:buClr>
              <a:buSzPts val="1100"/>
              <a:buFont typeface="Arial"/>
              <a:buNone/>
            </a:pPr>
            <a:endParaRPr sz="1200">
              <a:solidFill>
                <a:srgbClr val="FFFFFF"/>
              </a:solidFill>
            </a:endParaRPr>
          </a:p>
          <a:p>
            <a:pPr marL="0" lvl="0" indent="0" algn="l" rtl="0">
              <a:lnSpc>
                <a:spcPct val="130000"/>
              </a:lnSpc>
              <a:spcBef>
                <a:spcPts val="0"/>
              </a:spcBef>
              <a:spcAft>
                <a:spcPts val="0"/>
              </a:spcAft>
              <a:buClr>
                <a:schemeClr val="dk1"/>
              </a:buClr>
              <a:buSzPts val="1100"/>
              <a:buFont typeface="Arial"/>
              <a:buNone/>
            </a:pPr>
            <a:r>
              <a:rPr lang="en" sz="1200">
                <a:solidFill>
                  <a:srgbClr val="FFFFFF"/>
                </a:solidFill>
              </a:rPr>
              <a:t>Vous pouvez également ajouter vos propres activités !</a:t>
            </a:r>
            <a:endParaRPr sz="1200">
              <a:solidFill>
                <a:srgbClr val="FFFFFF"/>
              </a:solidFill>
            </a:endParaRPr>
          </a:p>
          <a:p>
            <a:pPr marL="0" lvl="0" indent="0" algn="l" rtl="0">
              <a:lnSpc>
                <a:spcPct val="130000"/>
              </a:lnSpc>
              <a:spcBef>
                <a:spcPts val="0"/>
              </a:spcBef>
              <a:spcAft>
                <a:spcPts val="0"/>
              </a:spcAft>
              <a:buClr>
                <a:schemeClr val="dk1"/>
              </a:buClr>
              <a:buSzPts val="1100"/>
              <a:buFont typeface="Arial"/>
              <a:buNone/>
            </a:pPr>
            <a:endParaRPr sz="1200">
              <a:solidFill>
                <a:srgbClr val="FFFFFF"/>
              </a:solidFill>
            </a:endParaRPr>
          </a:p>
          <a:p>
            <a:pPr marL="0" lvl="0" indent="0" algn="l" rtl="0">
              <a:lnSpc>
                <a:spcPct val="130000"/>
              </a:lnSpc>
              <a:spcBef>
                <a:spcPts val="0"/>
              </a:spcBef>
              <a:spcAft>
                <a:spcPts val="0"/>
              </a:spcAft>
              <a:buClr>
                <a:schemeClr val="dk1"/>
              </a:buClr>
              <a:buSzPts val="1100"/>
              <a:buFont typeface="Arial"/>
              <a:buNone/>
            </a:pPr>
            <a:r>
              <a:rPr lang="en" sz="1200">
                <a:solidFill>
                  <a:srgbClr val="FFFFFF"/>
                </a:solidFill>
              </a:rPr>
              <a:t>Il suffit de copier les blocs d'activités de la bibliothèque et de les déposer dans votre agenda. Vous pouvez les déplacer et personnaliser chaque phase en fonction des besoins de votre organisation !</a:t>
            </a:r>
            <a:endParaRPr sz="1200">
              <a:solidFill>
                <a:srgbClr val="FFFFFF"/>
              </a:solidFill>
            </a:endParaRPr>
          </a:p>
          <a:p>
            <a:pPr marL="0" lvl="0" indent="0" algn="l" rtl="0">
              <a:lnSpc>
                <a:spcPct val="130000"/>
              </a:lnSpc>
              <a:spcBef>
                <a:spcPts val="0"/>
              </a:spcBef>
              <a:spcAft>
                <a:spcPts val="0"/>
              </a:spcAft>
              <a:buClr>
                <a:srgbClr val="000000"/>
              </a:buClr>
              <a:buSzPts val="1100"/>
              <a:buFont typeface="Arial"/>
              <a:buNone/>
            </a:pPr>
            <a:endParaRPr sz="1200">
              <a:solidFill>
                <a:srgbClr val="FFFFFF"/>
              </a:solidFill>
            </a:endParaRPr>
          </a:p>
          <a:p>
            <a:pPr marL="0" lvl="0" indent="0" algn="l" rtl="0">
              <a:lnSpc>
                <a:spcPct val="130000"/>
              </a:lnSpc>
              <a:spcBef>
                <a:spcPts val="0"/>
              </a:spcBef>
              <a:spcAft>
                <a:spcPts val="0"/>
              </a:spcAft>
              <a:buClr>
                <a:srgbClr val="000000"/>
              </a:buClr>
              <a:buSzPts val="1100"/>
              <a:buFont typeface="Arial"/>
              <a:buNone/>
            </a:pPr>
            <a:endParaRPr sz="1200">
              <a:solidFill>
                <a:srgbClr val="FFFFFF"/>
              </a:solidFill>
            </a:endParaRPr>
          </a:p>
          <a:p>
            <a:pPr marL="0" lvl="0" indent="0" algn="l" rtl="0">
              <a:lnSpc>
                <a:spcPct val="130000"/>
              </a:lnSpc>
              <a:spcBef>
                <a:spcPts val="0"/>
              </a:spcBef>
              <a:spcAft>
                <a:spcPts val="0"/>
              </a:spcAft>
              <a:buClr>
                <a:srgbClr val="000000"/>
              </a:buClr>
              <a:buSzPts val="1100"/>
              <a:buFont typeface="Arial"/>
              <a:buNone/>
            </a:pPr>
            <a:endParaRPr sz="1200">
              <a:solidFill>
                <a:srgbClr val="FFFFFF"/>
              </a:solidFill>
            </a:endParaRPr>
          </a:p>
          <a:p>
            <a:pPr marL="0" lvl="0" indent="0" algn="l" rtl="0">
              <a:lnSpc>
                <a:spcPct val="130000"/>
              </a:lnSpc>
              <a:spcBef>
                <a:spcPts val="0"/>
              </a:spcBef>
              <a:spcAft>
                <a:spcPts val="0"/>
              </a:spcAft>
              <a:buClr>
                <a:srgbClr val="000000"/>
              </a:buClr>
              <a:buSzPts val="1100"/>
              <a:buFont typeface="Arial"/>
              <a:buNone/>
            </a:pPr>
            <a:endParaRPr sz="1200">
              <a:solidFill>
                <a:srgbClr val="FFFFFF"/>
              </a:solidFill>
            </a:endParaRPr>
          </a:p>
          <a:p>
            <a:pPr marL="0" lvl="0" indent="0" algn="l" rtl="0">
              <a:lnSpc>
                <a:spcPct val="130000"/>
              </a:lnSpc>
              <a:spcBef>
                <a:spcPts val="0"/>
              </a:spcBef>
              <a:spcAft>
                <a:spcPts val="0"/>
              </a:spcAft>
              <a:buClr>
                <a:srgbClr val="000000"/>
              </a:buClr>
              <a:buSzPts val="1100"/>
              <a:buFont typeface="Arial"/>
              <a:buNone/>
            </a:pPr>
            <a:endParaRPr sz="1200">
              <a:solidFill>
                <a:srgbClr val="FFFFFF"/>
              </a:solidFill>
            </a:endParaRPr>
          </a:p>
          <a:p>
            <a:pPr marL="0" lvl="0" indent="0" algn="l" rtl="0">
              <a:lnSpc>
                <a:spcPct val="130000"/>
              </a:lnSpc>
              <a:spcBef>
                <a:spcPts val="0"/>
              </a:spcBef>
              <a:spcAft>
                <a:spcPts val="0"/>
              </a:spcAft>
              <a:buClr>
                <a:srgbClr val="000000"/>
              </a:buClr>
              <a:buSzPts val="1100"/>
              <a:buFont typeface="Arial"/>
              <a:buNone/>
            </a:pPr>
            <a:endParaRPr sz="1200">
              <a:solidFill>
                <a:srgbClr val="FFFFFF"/>
              </a:solidFill>
            </a:endParaRPr>
          </a:p>
          <a:p>
            <a:pPr marL="0" lvl="0" indent="0" algn="l" rtl="0">
              <a:lnSpc>
                <a:spcPct val="130000"/>
              </a:lnSpc>
              <a:spcBef>
                <a:spcPts val="0"/>
              </a:spcBef>
              <a:spcAft>
                <a:spcPts val="0"/>
              </a:spcAft>
              <a:buClr>
                <a:srgbClr val="000000"/>
              </a:buClr>
              <a:buSzPts val="1100"/>
              <a:buFont typeface="Arial"/>
              <a:buNone/>
            </a:pPr>
            <a:endParaRPr sz="1200">
              <a:solidFill>
                <a:srgbClr val="FFFFFF"/>
              </a:solidFill>
            </a:endParaRPr>
          </a:p>
        </p:txBody>
      </p:sp>
      <p:sp>
        <p:nvSpPr>
          <p:cNvPr id="17" name="Google Shape;17;p3"/>
          <p:cNvSpPr txBox="1"/>
          <p:nvPr/>
        </p:nvSpPr>
        <p:spPr>
          <a:xfrm>
            <a:off x="481175" y="969275"/>
            <a:ext cx="6572700" cy="5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FFFFFF"/>
                </a:solidFill>
              </a:rPr>
              <a:t>COMMENT</a:t>
            </a:r>
            <a:r>
              <a:rPr lang="en" sz="2000">
                <a:solidFill>
                  <a:srgbClr val="FFFFFF"/>
                </a:solidFill>
              </a:rPr>
              <a:t> UTILISER L’AGENDA DE CONTENU</a:t>
            </a:r>
            <a:r>
              <a:rPr lang="en" sz="2000">
                <a:solidFill>
                  <a:schemeClr val="accent4"/>
                </a:solidFill>
              </a:rPr>
              <a:t>_</a:t>
            </a:r>
            <a:endParaRPr sz="2000">
              <a:solidFill>
                <a:schemeClr val="accent4"/>
              </a:solidFill>
            </a:endParaRPr>
          </a:p>
          <a:p>
            <a:pPr marL="0" lvl="0" indent="0" algn="l" rtl="0">
              <a:spcBef>
                <a:spcPts val="0"/>
              </a:spcBef>
              <a:spcAft>
                <a:spcPts val="0"/>
              </a:spcAft>
              <a:buNone/>
            </a:pPr>
            <a:endParaRPr sz="2000">
              <a:solidFill>
                <a:srgbClr val="021C2C"/>
              </a:solidFill>
            </a:endParaRPr>
          </a:p>
        </p:txBody>
      </p:sp>
    </p:spTree>
  </p:cSld>
  <p:clrMapOvr>
    <a:masterClrMapping/>
  </p:clrMapOvr>
  <p:extLst>
    <p:ext uri="{DCECCB84-F9BA-43D5-87BE-67443E8EF086}">
      <p15:sldGuideLst xmlns:p15="http://schemas.microsoft.com/office/powerpoint/2012/main">
        <p15:guide id="1" orient="horz" pos="1339">
          <p15:clr>
            <a:srgbClr val="FA7B17"/>
          </p15:clr>
        </p15:guide>
        <p15:guide id="2" orient="horz" pos="291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neral Text [T White]_">
  <p:cSld name="TITLE_1_2">
    <p:bg>
      <p:bgPr>
        <a:solidFill>
          <a:srgbClr val="FFFFFF"/>
        </a:solidFill>
        <a:effectLst/>
      </p:bgPr>
    </p:bg>
    <p:spTree>
      <p:nvGrpSpPr>
        <p:cNvPr id="1" name="Shape 18"/>
        <p:cNvGrpSpPr/>
        <p:nvPr/>
      </p:nvGrpSpPr>
      <p:grpSpPr>
        <a:xfrm>
          <a:off x="0" y="0"/>
          <a:ext cx="0" cy="0"/>
          <a:chOff x="0" y="0"/>
          <a:chExt cx="0" cy="0"/>
        </a:xfrm>
      </p:grpSpPr>
      <p:sp>
        <p:nvSpPr>
          <p:cNvPr id="19" name="Google Shape;19;p4"/>
          <p:cNvSpPr txBox="1"/>
          <p:nvPr/>
        </p:nvSpPr>
        <p:spPr>
          <a:xfrm>
            <a:off x="7571232" y="4214042"/>
            <a:ext cx="1572900" cy="685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a:solidFill>
                  <a:schemeClr val="lt1"/>
                </a:solidFill>
              </a:rPr>
              <a:t>‹#›</a:t>
            </a:fld>
            <a:endParaRPr sz="1200">
              <a:solidFill>
                <a:schemeClr val="lt1"/>
              </a:solidFill>
            </a:endParaRPr>
          </a:p>
        </p:txBody>
      </p:sp>
      <p:sp>
        <p:nvSpPr>
          <p:cNvPr id="20" name="Google Shape;20;p4"/>
          <p:cNvSpPr txBox="1"/>
          <p:nvPr/>
        </p:nvSpPr>
        <p:spPr>
          <a:xfrm>
            <a:off x="612650" y="588275"/>
            <a:ext cx="8119800" cy="5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2"/>
                </a:solidFill>
              </a:rPr>
              <a:t>BIBLIOTHÈQUE DE CONTENU </a:t>
            </a:r>
            <a:r>
              <a:rPr lang="en" sz="2000">
                <a:solidFill>
                  <a:schemeClr val="dk2"/>
                </a:solidFill>
              </a:rPr>
              <a:t>-</a:t>
            </a:r>
            <a:r>
              <a:rPr lang="en" sz="2000" b="1">
                <a:solidFill>
                  <a:schemeClr val="dk2"/>
                </a:solidFill>
              </a:rPr>
              <a:t> </a:t>
            </a:r>
            <a:r>
              <a:rPr lang="en" sz="2000">
                <a:solidFill>
                  <a:schemeClr val="dk2"/>
                </a:solidFill>
              </a:rPr>
              <a:t>NOS SUGGESTIONS</a:t>
            </a:r>
            <a:r>
              <a:rPr lang="en" sz="2000">
                <a:solidFill>
                  <a:schemeClr val="accent4"/>
                </a:solidFill>
              </a:rPr>
              <a:t>_</a:t>
            </a:r>
            <a:endParaRPr sz="2000">
              <a:solidFill>
                <a:schemeClr val="accent4"/>
              </a:solidFill>
            </a:endParaRPr>
          </a:p>
          <a:p>
            <a:pPr marL="0" lvl="0" indent="0" algn="l" rtl="0">
              <a:spcBef>
                <a:spcPts val="0"/>
              </a:spcBef>
              <a:spcAft>
                <a:spcPts val="0"/>
              </a:spcAft>
              <a:buNone/>
            </a:pPr>
            <a:endParaRPr sz="2000">
              <a:solidFill>
                <a:srgbClr val="021C2C"/>
              </a:solidFill>
            </a:endParaRPr>
          </a:p>
        </p:txBody>
      </p:sp>
    </p:spTree>
  </p:cSld>
  <p:clrMapOvr>
    <a:masterClrMapping/>
  </p:clrMapOvr>
  <p:extLst>
    <p:ext uri="{DCECCB84-F9BA-43D5-87BE-67443E8EF086}">
      <p15:sldGuideLst xmlns:p15="http://schemas.microsoft.com/office/powerpoint/2012/main">
        <p15:guide id="1" orient="horz" pos="1339">
          <p15:clr>
            <a:srgbClr val="FA7B17"/>
          </p15:clr>
        </p15:guide>
        <p15:guide id="2" orient="horz" pos="291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eneral Text [T White]_ 1">
  <p:cSld name="TITLE_1_2_1">
    <p:bg>
      <p:bgPr>
        <a:solidFill>
          <a:srgbClr val="FFFFFF"/>
        </a:solidFill>
        <a:effectLst/>
      </p:bgPr>
    </p:bg>
    <p:spTree>
      <p:nvGrpSpPr>
        <p:cNvPr id="1" name="Shape 21"/>
        <p:cNvGrpSpPr/>
        <p:nvPr/>
      </p:nvGrpSpPr>
      <p:grpSpPr>
        <a:xfrm>
          <a:off x="0" y="0"/>
          <a:ext cx="0" cy="0"/>
          <a:chOff x="0" y="0"/>
          <a:chExt cx="0" cy="0"/>
        </a:xfrm>
      </p:grpSpPr>
      <p:sp>
        <p:nvSpPr>
          <p:cNvPr id="22" name="Google Shape;22;p5"/>
          <p:cNvSpPr/>
          <p:nvPr/>
        </p:nvSpPr>
        <p:spPr>
          <a:xfrm rot="-5400000">
            <a:off x="663926"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p:nvPr/>
        </p:nvSpPr>
        <p:spPr>
          <a:xfrm rot="5400000">
            <a:off x="343195" y="2649038"/>
            <a:ext cx="53100" cy="53100"/>
          </a:xfrm>
          <a:prstGeom prst="ellipse">
            <a:avLst/>
          </a:prstGeom>
          <a:solidFill>
            <a:srgbClr val="02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a:off x="343202" y="153069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343202" y="166472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343202" y="2620407"/>
            <a:ext cx="53100" cy="53100"/>
          </a:xfrm>
          <a:prstGeom prst="ellipse">
            <a:avLst/>
          </a:prstGeom>
          <a:solidFill>
            <a:srgbClr val="02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343202" y="99459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343202" y="1798749"/>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343202" y="112862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343202" y="1932774"/>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343202" y="126264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343202" y="2066799"/>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343202" y="139667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343202" y="2200824"/>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343202" y="2334849"/>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10800000">
            <a:off x="182302" y="2468962"/>
            <a:ext cx="412500" cy="4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343202" y="59252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343202" y="86057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343202" y="32447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343202" y="45849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343202" y="72654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343202" y="5642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43202" y="19044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5400000">
            <a:off x="806705"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rot="-5400000">
            <a:off x="949484"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46;p5"/>
          <p:cNvPicPr preferRelativeResize="0"/>
          <p:nvPr/>
        </p:nvPicPr>
        <p:blipFill rotWithShape="1">
          <a:blip r:embed="rId2">
            <a:alphaModFix/>
          </a:blip>
          <a:srcRect r="-11557"/>
          <a:stretch/>
        </p:blipFill>
        <p:spPr>
          <a:xfrm>
            <a:off x="296325" y="2576548"/>
            <a:ext cx="237650" cy="194970"/>
          </a:xfrm>
          <a:prstGeom prst="rect">
            <a:avLst/>
          </a:prstGeom>
          <a:noFill/>
          <a:ln>
            <a:noFill/>
          </a:ln>
        </p:spPr>
      </p:pic>
      <p:sp>
        <p:nvSpPr>
          <p:cNvPr id="47" name="Google Shape;47;p5"/>
          <p:cNvSpPr/>
          <p:nvPr/>
        </p:nvSpPr>
        <p:spPr>
          <a:xfrm rot="-5400000">
            <a:off x="1092262"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5400000">
            <a:off x="8388954"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5400000">
            <a:off x="8709685" y="2639818"/>
            <a:ext cx="53100" cy="5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rot="10800000">
            <a:off x="8709678" y="375815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rot="10800000">
            <a:off x="8709678" y="362413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10800000">
            <a:off x="8709678" y="2668449"/>
            <a:ext cx="53100" cy="5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10800000">
            <a:off x="8709678" y="429425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rot="10800000">
            <a:off x="8709678" y="349010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rot="10800000">
            <a:off x="8709678" y="416023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rot="10800000">
            <a:off x="8709678" y="335608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rot="10800000">
            <a:off x="8709678" y="402620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10800000">
            <a:off x="8709678" y="322205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10800000">
            <a:off x="8709678" y="389218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rot="10800000">
            <a:off x="8709678" y="308803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rot="10800000">
            <a:off x="8709678" y="2954006"/>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rot="-5400000">
            <a:off x="8511178" y="2460494"/>
            <a:ext cx="412500" cy="4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10800000">
            <a:off x="8709678" y="469633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10800000">
            <a:off x="8709678" y="442828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10800000">
            <a:off x="8709678" y="496438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a:off x="8709678" y="483035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a:off x="8709678" y="456230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rot="5400000">
            <a:off x="8246175"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rot="5400000">
            <a:off x="8103396"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5400000">
            <a:off x="7960618"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5"/>
          <p:cNvPicPr preferRelativeResize="0"/>
          <p:nvPr/>
        </p:nvPicPr>
        <p:blipFill rotWithShape="1">
          <a:blip r:embed="rId2">
            <a:alphaModFix/>
          </a:blip>
          <a:srcRect r="-11557"/>
          <a:stretch/>
        </p:blipFill>
        <p:spPr>
          <a:xfrm rot="5400000">
            <a:off x="8599782" y="2595857"/>
            <a:ext cx="237650" cy="194970"/>
          </a:xfrm>
          <a:prstGeom prst="rect">
            <a:avLst/>
          </a:prstGeom>
          <a:noFill/>
          <a:ln>
            <a:noFill/>
          </a:ln>
        </p:spPr>
      </p:pic>
      <p:sp>
        <p:nvSpPr>
          <p:cNvPr id="72" name="Google Shape;72;p5"/>
          <p:cNvSpPr/>
          <p:nvPr/>
        </p:nvSpPr>
        <p:spPr>
          <a:xfrm>
            <a:off x="1243350" y="459775"/>
            <a:ext cx="6633600" cy="4408200"/>
          </a:xfrm>
          <a:prstGeom prst="rect">
            <a:avLst/>
          </a:prstGeom>
          <a:solidFill>
            <a:srgbClr val="FFFFFF"/>
          </a:solidFill>
          <a:ln w="9525" cap="flat" cmpd="sng">
            <a:solidFill>
              <a:srgbClr val="021C2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br>
              <a:rPr lang="en" sz="1050" b="1">
                <a:solidFill>
                  <a:srgbClr val="021C2C"/>
                </a:solidFill>
                <a:latin typeface="Montserrat"/>
                <a:ea typeface="Montserrat"/>
                <a:cs typeface="Montserrat"/>
                <a:sym typeface="Montserrat"/>
              </a:rPr>
            </a:br>
            <a:endParaRPr sz="1050">
              <a:solidFill>
                <a:srgbClr val="021C2C"/>
              </a:solidFill>
              <a:latin typeface="Montserrat"/>
              <a:ea typeface="Montserrat"/>
              <a:cs typeface="Montserrat"/>
              <a:sym typeface="Montserrat"/>
            </a:endParaRPr>
          </a:p>
        </p:txBody>
      </p:sp>
      <p:cxnSp>
        <p:nvCxnSpPr>
          <p:cNvPr id="73" name="Google Shape;73;p5"/>
          <p:cNvCxnSpPr/>
          <p:nvPr/>
        </p:nvCxnSpPr>
        <p:spPr>
          <a:xfrm>
            <a:off x="2405174" y="1041600"/>
            <a:ext cx="3462600" cy="0"/>
          </a:xfrm>
          <a:prstGeom prst="straightConnector1">
            <a:avLst/>
          </a:prstGeom>
          <a:noFill/>
          <a:ln w="9525" cap="flat" cmpd="sng">
            <a:solidFill>
              <a:srgbClr val="595959"/>
            </a:solidFill>
            <a:prstDash val="solid"/>
            <a:round/>
            <a:headEnd type="none" w="med" len="med"/>
            <a:tailEnd type="none" w="med" len="med"/>
          </a:ln>
        </p:spPr>
      </p:cxnSp>
      <p:cxnSp>
        <p:nvCxnSpPr>
          <p:cNvPr id="74" name="Google Shape;74;p5"/>
          <p:cNvCxnSpPr/>
          <p:nvPr/>
        </p:nvCxnSpPr>
        <p:spPr>
          <a:xfrm>
            <a:off x="2405174" y="1942355"/>
            <a:ext cx="3462600" cy="0"/>
          </a:xfrm>
          <a:prstGeom prst="straightConnector1">
            <a:avLst/>
          </a:prstGeom>
          <a:noFill/>
          <a:ln w="9525" cap="flat" cmpd="sng">
            <a:solidFill>
              <a:srgbClr val="595959"/>
            </a:solidFill>
            <a:prstDash val="solid"/>
            <a:round/>
            <a:headEnd type="none" w="med" len="med"/>
            <a:tailEnd type="none" w="med" len="med"/>
          </a:ln>
        </p:spPr>
      </p:cxnSp>
      <p:cxnSp>
        <p:nvCxnSpPr>
          <p:cNvPr id="75" name="Google Shape;75;p5"/>
          <p:cNvCxnSpPr/>
          <p:nvPr/>
        </p:nvCxnSpPr>
        <p:spPr>
          <a:xfrm>
            <a:off x="2405174" y="2846072"/>
            <a:ext cx="3462600" cy="0"/>
          </a:xfrm>
          <a:prstGeom prst="straightConnector1">
            <a:avLst/>
          </a:prstGeom>
          <a:noFill/>
          <a:ln w="9525" cap="flat" cmpd="sng">
            <a:solidFill>
              <a:srgbClr val="595959"/>
            </a:solidFill>
            <a:prstDash val="solid"/>
            <a:round/>
            <a:headEnd type="none" w="med" len="med"/>
            <a:tailEnd type="none" w="med" len="med"/>
          </a:ln>
        </p:spPr>
      </p:cxnSp>
      <p:cxnSp>
        <p:nvCxnSpPr>
          <p:cNvPr id="76" name="Google Shape;76;p5"/>
          <p:cNvCxnSpPr/>
          <p:nvPr/>
        </p:nvCxnSpPr>
        <p:spPr>
          <a:xfrm>
            <a:off x="2660200" y="715159"/>
            <a:ext cx="0" cy="3921000"/>
          </a:xfrm>
          <a:prstGeom prst="straightConnector1">
            <a:avLst/>
          </a:prstGeom>
          <a:noFill/>
          <a:ln w="9525" cap="flat" cmpd="sng">
            <a:solidFill>
              <a:srgbClr val="595959"/>
            </a:solidFill>
            <a:prstDash val="solid"/>
            <a:round/>
            <a:headEnd type="none" w="med" len="med"/>
            <a:tailEnd type="none" w="med" len="med"/>
          </a:ln>
        </p:spPr>
      </p:cxnSp>
      <p:sp>
        <p:nvSpPr>
          <p:cNvPr id="77" name="Google Shape;77;p5"/>
          <p:cNvSpPr txBox="1"/>
          <p:nvPr/>
        </p:nvSpPr>
        <p:spPr>
          <a:xfrm>
            <a:off x="2689078" y="686652"/>
            <a:ext cx="19485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Intégration</a:t>
            </a:r>
            <a:endParaRPr sz="1200" b="1"/>
          </a:p>
        </p:txBody>
      </p:sp>
      <p:sp>
        <p:nvSpPr>
          <p:cNvPr id="78" name="Google Shape;78;p5"/>
          <p:cNvSpPr txBox="1"/>
          <p:nvPr/>
        </p:nvSpPr>
        <p:spPr>
          <a:xfrm>
            <a:off x="6010353" y="710475"/>
            <a:ext cx="9549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Notes_</a:t>
            </a:r>
            <a:endParaRPr sz="900"/>
          </a:p>
        </p:txBody>
      </p:sp>
      <p:cxnSp>
        <p:nvCxnSpPr>
          <p:cNvPr id="79" name="Google Shape;79;p5"/>
          <p:cNvCxnSpPr/>
          <p:nvPr/>
        </p:nvCxnSpPr>
        <p:spPr>
          <a:xfrm>
            <a:off x="2418332" y="3750588"/>
            <a:ext cx="3462600" cy="0"/>
          </a:xfrm>
          <a:prstGeom prst="straightConnector1">
            <a:avLst/>
          </a:prstGeom>
          <a:noFill/>
          <a:ln w="9525" cap="flat" cmpd="sng">
            <a:solidFill>
              <a:srgbClr val="595959"/>
            </a:solidFill>
            <a:prstDash val="solid"/>
            <a:round/>
            <a:headEnd type="none" w="med" len="med"/>
            <a:tailEnd type="none" w="med" len="med"/>
          </a:ln>
        </p:spPr>
      </p:cxnSp>
      <p:sp>
        <p:nvSpPr>
          <p:cNvPr id="80" name="Google Shape;80;p5"/>
          <p:cNvSpPr/>
          <p:nvPr/>
        </p:nvSpPr>
        <p:spPr>
          <a:xfrm>
            <a:off x="1352425" y="930227"/>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p:nvPr/>
        </p:nvSpPr>
        <p:spPr>
          <a:xfrm>
            <a:off x="1436800" y="998027"/>
            <a:ext cx="10452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4 semaines </a:t>
            </a:r>
            <a:endParaRPr sz="1000" b="1"/>
          </a:p>
          <a:p>
            <a:pPr marL="0" lvl="0" indent="0" algn="l" rtl="0">
              <a:spcBef>
                <a:spcPts val="0"/>
              </a:spcBef>
              <a:spcAft>
                <a:spcPts val="0"/>
              </a:spcAft>
              <a:buNone/>
            </a:pPr>
            <a:r>
              <a:rPr lang="en" sz="1000"/>
              <a:t>dans le poste</a:t>
            </a:r>
            <a:endParaRPr sz="1000"/>
          </a:p>
          <a:p>
            <a:pPr marL="0" lvl="0" indent="0" algn="l" rtl="0">
              <a:spcBef>
                <a:spcPts val="0"/>
              </a:spcBef>
              <a:spcAft>
                <a:spcPts val="0"/>
              </a:spcAft>
              <a:buNone/>
            </a:pPr>
            <a:endParaRPr sz="1000" b="1"/>
          </a:p>
        </p:txBody>
      </p:sp>
      <p:sp>
        <p:nvSpPr>
          <p:cNvPr id="82" name="Google Shape;82;p5"/>
          <p:cNvSpPr/>
          <p:nvPr/>
        </p:nvSpPr>
        <p:spPr>
          <a:xfrm>
            <a:off x="1368932" y="1825990"/>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txBox="1"/>
          <p:nvPr/>
        </p:nvSpPr>
        <p:spPr>
          <a:xfrm>
            <a:off x="1452950" y="1891725"/>
            <a:ext cx="11187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1 mois</a:t>
            </a:r>
            <a:endParaRPr sz="1000" b="1"/>
          </a:p>
          <a:p>
            <a:pPr marL="0" lvl="0" indent="0" algn="l" rtl="0">
              <a:spcBef>
                <a:spcPts val="0"/>
              </a:spcBef>
              <a:spcAft>
                <a:spcPts val="0"/>
              </a:spcAft>
              <a:buNone/>
            </a:pPr>
            <a:r>
              <a:rPr lang="en" sz="1000"/>
              <a:t>dans le poste</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b="1"/>
          </a:p>
        </p:txBody>
      </p:sp>
      <p:sp>
        <p:nvSpPr>
          <p:cNvPr id="84" name="Google Shape;84;p5"/>
          <p:cNvSpPr/>
          <p:nvPr/>
        </p:nvSpPr>
        <p:spPr>
          <a:xfrm>
            <a:off x="1368682" y="2721753"/>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p:nvPr/>
        </p:nvSpPr>
        <p:spPr>
          <a:xfrm>
            <a:off x="1452950" y="2786900"/>
            <a:ext cx="10452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2 mois</a:t>
            </a:r>
            <a:endParaRPr sz="1000" b="1"/>
          </a:p>
          <a:p>
            <a:pPr marL="0" lvl="0" indent="0" algn="l" rtl="0">
              <a:spcBef>
                <a:spcPts val="0"/>
              </a:spcBef>
              <a:spcAft>
                <a:spcPts val="0"/>
              </a:spcAft>
              <a:buNone/>
            </a:pPr>
            <a:r>
              <a:rPr lang="en" sz="1000"/>
              <a:t>dans le poste</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b="1"/>
          </a:p>
        </p:txBody>
      </p:sp>
      <p:sp>
        <p:nvSpPr>
          <p:cNvPr id="86" name="Google Shape;86;p5"/>
          <p:cNvSpPr/>
          <p:nvPr/>
        </p:nvSpPr>
        <p:spPr>
          <a:xfrm>
            <a:off x="1368182" y="3617516"/>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p:nvPr/>
        </p:nvSpPr>
        <p:spPr>
          <a:xfrm>
            <a:off x="1466099" y="3688925"/>
            <a:ext cx="10452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3 mois</a:t>
            </a:r>
            <a:endParaRPr sz="1000" b="1"/>
          </a:p>
          <a:p>
            <a:pPr marL="0" lvl="0" indent="0" algn="l" rtl="0">
              <a:spcBef>
                <a:spcPts val="0"/>
              </a:spcBef>
              <a:spcAft>
                <a:spcPts val="0"/>
              </a:spcAft>
              <a:buNone/>
            </a:pPr>
            <a:r>
              <a:rPr lang="en" sz="1000"/>
              <a:t>dans le poste</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b="1"/>
          </a:p>
        </p:txBody>
      </p:sp>
    </p:spTree>
  </p:cSld>
  <p:clrMapOvr>
    <a:masterClrMapping/>
  </p:clrMapOvr>
  <p:extLst>
    <p:ext uri="{DCECCB84-F9BA-43D5-87BE-67443E8EF086}">
      <p15:sldGuideLst xmlns:p15="http://schemas.microsoft.com/office/powerpoint/2012/main">
        <p15:guide id="1" orient="horz" pos="1339">
          <p15:clr>
            <a:srgbClr val="FA7B17"/>
          </p15:clr>
        </p15:guide>
        <p15:guide id="2" orient="horz" pos="291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Text [T White]_ 1 1">
  <p:cSld name="TITLE_1_2_1_1">
    <p:bg>
      <p:bgPr>
        <a:solidFill>
          <a:srgbClr val="FFFFFF"/>
        </a:solidFill>
        <a:effectLst/>
      </p:bgPr>
    </p:bg>
    <p:spTree>
      <p:nvGrpSpPr>
        <p:cNvPr id="1" name="Shape 88"/>
        <p:cNvGrpSpPr/>
        <p:nvPr/>
      </p:nvGrpSpPr>
      <p:grpSpPr>
        <a:xfrm>
          <a:off x="0" y="0"/>
          <a:ext cx="0" cy="0"/>
          <a:chOff x="0" y="0"/>
          <a:chExt cx="0" cy="0"/>
        </a:xfrm>
      </p:grpSpPr>
      <p:sp>
        <p:nvSpPr>
          <p:cNvPr id="89" name="Google Shape;89;p6"/>
          <p:cNvSpPr/>
          <p:nvPr/>
        </p:nvSpPr>
        <p:spPr>
          <a:xfrm rot="-5400000">
            <a:off x="663926"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rot="5400000">
            <a:off x="343195" y="2649038"/>
            <a:ext cx="53100" cy="53100"/>
          </a:xfrm>
          <a:prstGeom prst="ellipse">
            <a:avLst/>
          </a:prstGeom>
          <a:solidFill>
            <a:srgbClr val="02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343202" y="153069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343202" y="166472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43202" y="2620407"/>
            <a:ext cx="53100" cy="53100"/>
          </a:xfrm>
          <a:prstGeom prst="ellipse">
            <a:avLst/>
          </a:prstGeom>
          <a:solidFill>
            <a:srgbClr val="02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343202" y="99459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343202" y="1798749"/>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343202" y="112862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43202" y="1932774"/>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343202" y="126264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343202" y="2066799"/>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43202" y="139667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43202" y="2200824"/>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43202" y="2334849"/>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10800000">
            <a:off x="182302" y="2468962"/>
            <a:ext cx="412500" cy="4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43202" y="59252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43202" y="86057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343202" y="32447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43202" y="45849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43202" y="72654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43202" y="5642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43202" y="19044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rot="-5400000">
            <a:off x="806705"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rot="-5400000">
            <a:off x="949484"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6"/>
          <p:cNvPicPr preferRelativeResize="0"/>
          <p:nvPr/>
        </p:nvPicPr>
        <p:blipFill rotWithShape="1">
          <a:blip r:embed="rId2">
            <a:alphaModFix/>
          </a:blip>
          <a:srcRect r="-11557"/>
          <a:stretch/>
        </p:blipFill>
        <p:spPr>
          <a:xfrm>
            <a:off x="296325" y="2576548"/>
            <a:ext cx="237650" cy="194970"/>
          </a:xfrm>
          <a:prstGeom prst="rect">
            <a:avLst/>
          </a:prstGeom>
          <a:noFill/>
          <a:ln>
            <a:noFill/>
          </a:ln>
        </p:spPr>
      </p:pic>
      <p:sp>
        <p:nvSpPr>
          <p:cNvPr id="114" name="Google Shape;114;p6"/>
          <p:cNvSpPr/>
          <p:nvPr/>
        </p:nvSpPr>
        <p:spPr>
          <a:xfrm rot="-5400000">
            <a:off x="1092262"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rot="5400000">
            <a:off x="8388954"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5400000">
            <a:off x="8709685" y="2639818"/>
            <a:ext cx="53100" cy="5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rot="10800000">
            <a:off x="8709678" y="375815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rot="10800000">
            <a:off x="8709678" y="362413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10800000">
            <a:off x="8709678" y="2668449"/>
            <a:ext cx="53100" cy="5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rot="10800000">
            <a:off x="8709678" y="429425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rot="10800000">
            <a:off x="8709678" y="349010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rot="10800000">
            <a:off x="8709678" y="416023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rot="10800000">
            <a:off x="8709678" y="335608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rot="10800000">
            <a:off x="8709678" y="402620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rot="10800000">
            <a:off x="8709678" y="322205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rot="10800000">
            <a:off x="8709678" y="389218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rot="10800000">
            <a:off x="8709678" y="308803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rot="10800000">
            <a:off x="8709678" y="2954006"/>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rot="-5400000">
            <a:off x="8511178" y="2460494"/>
            <a:ext cx="412500" cy="4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rot="10800000">
            <a:off x="8709678" y="469633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10800000">
            <a:off x="8709678" y="442828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rot="10800000">
            <a:off x="8709678" y="496438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rot="10800000">
            <a:off x="8709678" y="483035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rot="10800000">
            <a:off x="8709678" y="456230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rot="5400000">
            <a:off x="8246175"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rot="5400000">
            <a:off x="8103396"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rot="5400000">
            <a:off x="7960618"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6"/>
          <p:cNvPicPr preferRelativeResize="0"/>
          <p:nvPr/>
        </p:nvPicPr>
        <p:blipFill rotWithShape="1">
          <a:blip r:embed="rId2">
            <a:alphaModFix/>
          </a:blip>
          <a:srcRect r="-11557"/>
          <a:stretch/>
        </p:blipFill>
        <p:spPr>
          <a:xfrm rot="5400000">
            <a:off x="8599782" y="2595857"/>
            <a:ext cx="237650" cy="194970"/>
          </a:xfrm>
          <a:prstGeom prst="rect">
            <a:avLst/>
          </a:prstGeom>
          <a:noFill/>
          <a:ln>
            <a:noFill/>
          </a:ln>
        </p:spPr>
      </p:pic>
      <p:sp>
        <p:nvSpPr>
          <p:cNvPr id="139" name="Google Shape;139;p6"/>
          <p:cNvSpPr/>
          <p:nvPr/>
        </p:nvSpPr>
        <p:spPr>
          <a:xfrm>
            <a:off x="1243350" y="459775"/>
            <a:ext cx="6633600" cy="4408200"/>
          </a:xfrm>
          <a:prstGeom prst="rect">
            <a:avLst/>
          </a:prstGeom>
          <a:solidFill>
            <a:srgbClr val="FFFFFF"/>
          </a:solidFill>
          <a:ln w="9525" cap="flat" cmpd="sng">
            <a:solidFill>
              <a:srgbClr val="021C2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br>
              <a:rPr lang="en" sz="1050" b="1">
                <a:solidFill>
                  <a:srgbClr val="021C2C"/>
                </a:solidFill>
                <a:latin typeface="Montserrat"/>
                <a:ea typeface="Montserrat"/>
                <a:cs typeface="Montserrat"/>
                <a:sym typeface="Montserrat"/>
              </a:rPr>
            </a:br>
            <a:endParaRPr sz="1050">
              <a:solidFill>
                <a:srgbClr val="021C2C"/>
              </a:solidFill>
              <a:latin typeface="Montserrat"/>
              <a:ea typeface="Montserrat"/>
              <a:cs typeface="Montserrat"/>
              <a:sym typeface="Montserrat"/>
            </a:endParaRPr>
          </a:p>
        </p:txBody>
      </p:sp>
      <p:cxnSp>
        <p:nvCxnSpPr>
          <p:cNvPr id="140" name="Google Shape;140;p6"/>
          <p:cNvCxnSpPr/>
          <p:nvPr/>
        </p:nvCxnSpPr>
        <p:spPr>
          <a:xfrm>
            <a:off x="2405174" y="1041600"/>
            <a:ext cx="3462600" cy="0"/>
          </a:xfrm>
          <a:prstGeom prst="straightConnector1">
            <a:avLst/>
          </a:prstGeom>
          <a:noFill/>
          <a:ln w="9525" cap="flat" cmpd="sng">
            <a:solidFill>
              <a:srgbClr val="595959"/>
            </a:solidFill>
            <a:prstDash val="solid"/>
            <a:round/>
            <a:headEnd type="none" w="med" len="med"/>
            <a:tailEnd type="none" w="med" len="med"/>
          </a:ln>
        </p:spPr>
      </p:cxnSp>
      <p:cxnSp>
        <p:nvCxnSpPr>
          <p:cNvPr id="141" name="Google Shape;141;p6"/>
          <p:cNvCxnSpPr/>
          <p:nvPr/>
        </p:nvCxnSpPr>
        <p:spPr>
          <a:xfrm>
            <a:off x="2405174" y="1942355"/>
            <a:ext cx="3462600" cy="0"/>
          </a:xfrm>
          <a:prstGeom prst="straightConnector1">
            <a:avLst/>
          </a:prstGeom>
          <a:noFill/>
          <a:ln w="9525" cap="flat" cmpd="sng">
            <a:solidFill>
              <a:srgbClr val="595959"/>
            </a:solidFill>
            <a:prstDash val="solid"/>
            <a:round/>
            <a:headEnd type="none" w="med" len="med"/>
            <a:tailEnd type="none" w="med" len="med"/>
          </a:ln>
        </p:spPr>
      </p:cxnSp>
      <p:cxnSp>
        <p:nvCxnSpPr>
          <p:cNvPr id="142" name="Google Shape;142;p6"/>
          <p:cNvCxnSpPr/>
          <p:nvPr/>
        </p:nvCxnSpPr>
        <p:spPr>
          <a:xfrm>
            <a:off x="2405174" y="2846072"/>
            <a:ext cx="3462600" cy="0"/>
          </a:xfrm>
          <a:prstGeom prst="straightConnector1">
            <a:avLst/>
          </a:prstGeom>
          <a:noFill/>
          <a:ln w="9525" cap="flat" cmpd="sng">
            <a:solidFill>
              <a:srgbClr val="595959"/>
            </a:solidFill>
            <a:prstDash val="solid"/>
            <a:round/>
            <a:headEnd type="none" w="med" len="med"/>
            <a:tailEnd type="none" w="med" len="med"/>
          </a:ln>
        </p:spPr>
      </p:cxnSp>
      <p:cxnSp>
        <p:nvCxnSpPr>
          <p:cNvPr id="143" name="Google Shape;143;p6"/>
          <p:cNvCxnSpPr/>
          <p:nvPr/>
        </p:nvCxnSpPr>
        <p:spPr>
          <a:xfrm>
            <a:off x="2660200" y="715159"/>
            <a:ext cx="0" cy="3921000"/>
          </a:xfrm>
          <a:prstGeom prst="straightConnector1">
            <a:avLst/>
          </a:prstGeom>
          <a:noFill/>
          <a:ln w="9525" cap="flat" cmpd="sng">
            <a:solidFill>
              <a:srgbClr val="595959"/>
            </a:solidFill>
            <a:prstDash val="solid"/>
            <a:round/>
            <a:headEnd type="none" w="med" len="med"/>
            <a:tailEnd type="none" w="med" len="med"/>
          </a:ln>
        </p:spPr>
      </p:cxnSp>
      <p:sp>
        <p:nvSpPr>
          <p:cNvPr id="144" name="Google Shape;144;p6"/>
          <p:cNvSpPr txBox="1"/>
          <p:nvPr/>
        </p:nvSpPr>
        <p:spPr>
          <a:xfrm>
            <a:off x="2689078" y="686652"/>
            <a:ext cx="19485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Preboarding</a:t>
            </a:r>
            <a:endParaRPr sz="1200" b="1"/>
          </a:p>
        </p:txBody>
      </p:sp>
      <p:sp>
        <p:nvSpPr>
          <p:cNvPr id="145" name="Google Shape;145;p6"/>
          <p:cNvSpPr txBox="1"/>
          <p:nvPr/>
        </p:nvSpPr>
        <p:spPr>
          <a:xfrm>
            <a:off x="6010341" y="710466"/>
            <a:ext cx="7230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Notes_</a:t>
            </a:r>
            <a:endParaRPr sz="900"/>
          </a:p>
        </p:txBody>
      </p:sp>
      <p:cxnSp>
        <p:nvCxnSpPr>
          <p:cNvPr id="146" name="Google Shape;146;p6"/>
          <p:cNvCxnSpPr/>
          <p:nvPr/>
        </p:nvCxnSpPr>
        <p:spPr>
          <a:xfrm>
            <a:off x="2418332" y="3750588"/>
            <a:ext cx="3462600" cy="0"/>
          </a:xfrm>
          <a:prstGeom prst="straightConnector1">
            <a:avLst/>
          </a:prstGeom>
          <a:noFill/>
          <a:ln w="9525" cap="flat" cmpd="sng">
            <a:solidFill>
              <a:srgbClr val="595959"/>
            </a:solidFill>
            <a:prstDash val="solid"/>
            <a:round/>
            <a:headEnd type="none" w="med" len="med"/>
            <a:tailEnd type="none" w="med" len="med"/>
          </a:ln>
        </p:spPr>
      </p:cxnSp>
      <p:sp>
        <p:nvSpPr>
          <p:cNvPr id="147" name="Google Shape;147;p6"/>
          <p:cNvSpPr/>
          <p:nvPr/>
        </p:nvSpPr>
        <p:spPr>
          <a:xfrm>
            <a:off x="1352425" y="930227"/>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txBox="1"/>
          <p:nvPr/>
        </p:nvSpPr>
        <p:spPr>
          <a:xfrm>
            <a:off x="1436800" y="998027"/>
            <a:ext cx="10452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3 semaines</a:t>
            </a:r>
            <a:endParaRPr sz="1000"/>
          </a:p>
          <a:p>
            <a:pPr marL="0" lvl="0" indent="0" algn="l" rtl="0">
              <a:spcBef>
                <a:spcPts val="0"/>
              </a:spcBef>
              <a:spcAft>
                <a:spcPts val="0"/>
              </a:spcAft>
              <a:buNone/>
            </a:pPr>
            <a:r>
              <a:rPr lang="en" sz="1000"/>
              <a:t>avant le jour J</a:t>
            </a:r>
            <a:endParaRPr sz="1000"/>
          </a:p>
        </p:txBody>
      </p:sp>
      <p:sp>
        <p:nvSpPr>
          <p:cNvPr id="149" name="Google Shape;149;p6"/>
          <p:cNvSpPr/>
          <p:nvPr/>
        </p:nvSpPr>
        <p:spPr>
          <a:xfrm>
            <a:off x="1368932" y="1825990"/>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txBox="1"/>
          <p:nvPr/>
        </p:nvSpPr>
        <p:spPr>
          <a:xfrm>
            <a:off x="1452950" y="1891725"/>
            <a:ext cx="10452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b="1">
                <a:solidFill>
                  <a:srgbClr val="000000"/>
                </a:solidFill>
              </a:rPr>
              <a:t>2 </a:t>
            </a:r>
            <a:r>
              <a:rPr lang="en" sz="1000" b="1"/>
              <a:t>semaines</a:t>
            </a:r>
            <a:r>
              <a:rPr lang="en" sz="1000">
                <a:solidFill>
                  <a:srgbClr val="000000"/>
                </a:solidFill>
              </a:rPr>
              <a:t> </a:t>
            </a:r>
            <a:r>
              <a:rPr lang="en" sz="1000"/>
              <a:t>avant le jour J</a:t>
            </a:r>
            <a:endParaRPr sz="1000">
              <a:solidFill>
                <a:srgbClr val="000000"/>
              </a:solidFill>
            </a:endParaRPr>
          </a:p>
          <a:p>
            <a:pPr marL="0" lvl="0" indent="0" algn="l" rtl="0">
              <a:spcBef>
                <a:spcPts val="0"/>
              </a:spcBef>
              <a:spcAft>
                <a:spcPts val="0"/>
              </a:spcAft>
              <a:buNone/>
            </a:pPr>
            <a:endParaRPr sz="1000"/>
          </a:p>
        </p:txBody>
      </p:sp>
      <p:sp>
        <p:nvSpPr>
          <p:cNvPr id="151" name="Google Shape;151;p6"/>
          <p:cNvSpPr/>
          <p:nvPr/>
        </p:nvSpPr>
        <p:spPr>
          <a:xfrm>
            <a:off x="1368682" y="2721753"/>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txBox="1"/>
          <p:nvPr/>
        </p:nvSpPr>
        <p:spPr>
          <a:xfrm>
            <a:off x="1452950" y="2786900"/>
            <a:ext cx="10452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b="1">
                <a:solidFill>
                  <a:srgbClr val="000000"/>
                </a:solidFill>
              </a:rPr>
              <a:t>1 </a:t>
            </a:r>
            <a:r>
              <a:rPr lang="en" sz="1000" b="1"/>
              <a:t>semaine</a:t>
            </a:r>
            <a:r>
              <a:rPr lang="en" sz="1000">
                <a:solidFill>
                  <a:srgbClr val="000000"/>
                </a:solidFill>
              </a:rPr>
              <a:t> </a:t>
            </a:r>
            <a:r>
              <a:rPr lang="en" sz="1000"/>
              <a:t>avant le jour J</a:t>
            </a:r>
            <a:endParaRPr sz="1000">
              <a:solidFill>
                <a:srgbClr val="000000"/>
              </a:solidFill>
            </a:endParaRPr>
          </a:p>
          <a:p>
            <a:pPr marL="0" lvl="0" indent="0" algn="l" rtl="0">
              <a:spcBef>
                <a:spcPts val="0"/>
              </a:spcBef>
              <a:spcAft>
                <a:spcPts val="0"/>
              </a:spcAft>
              <a:buNone/>
            </a:pPr>
            <a:endParaRPr sz="1000"/>
          </a:p>
        </p:txBody>
      </p:sp>
      <p:sp>
        <p:nvSpPr>
          <p:cNvPr id="153" name="Google Shape;153;p6"/>
          <p:cNvSpPr/>
          <p:nvPr/>
        </p:nvSpPr>
        <p:spPr>
          <a:xfrm>
            <a:off x="1368182" y="3617516"/>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txBox="1"/>
          <p:nvPr/>
        </p:nvSpPr>
        <p:spPr>
          <a:xfrm>
            <a:off x="1466098" y="3688925"/>
            <a:ext cx="10452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000000"/>
                </a:solidFill>
              </a:rPr>
              <a:t>1 </a:t>
            </a:r>
            <a:r>
              <a:rPr lang="en" sz="1000" b="1"/>
              <a:t>jour </a:t>
            </a:r>
            <a:br>
              <a:rPr lang="en" sz="1000" b="1"/>
            </a:br>
            <a:r>
              <a:rPr lang="en" sz="1000"/>
              <a:t>avant le jour J</a:t>
            </a:r>
            <a:endParaRPr sz="1000">
              <a:solidFill>
                <a:srgbClr val="000000"/>
              </a:solidFill>
            </a:endParaRPr>
          </a:p>
          <a:p>
            <a:pPr marL="0" lvl="0" indent="0" algn="l" rtl="0">
              <a:spcBef>
                <a:spcPts val="0"/>
              </a:spcBef>
              <a:spcAft>
                <a:spcPts val="0"/>
              </a:spcAft>
              <a:buNone/>
            </a:pPr>
            <a:endParaRPr sz="1000"/>
          </a:p>
        </p:txBody>
      </p:sp>
    </p:spTree>
  </p:cSld>
  <p:clrMapOvr>
    <a:masterClrMapping/>
  </p:clrMapOvr>
  <p:extLst>
    <p:ext uri="{DCECCB84-F9BA-43D5-87BE-67443E8EF086}">
      <p15:sldGuideLst xmlns:p15="http://schemas.microsoft.com/office/powerpoint/2012/main">
        <p15:guide id="1" orient="horz" pos="1339">
          <p15:clr>
            <a:srgbClr val="FA7B17"/>
          </p15:clr>
        </p15:guide>
        <p15:guide id="2" orient="horz" pos="291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55"/>
        <p:cNvGrpSpPr/>
        <p:nvPr/>
      </p:nvGrpSpPr>
      <p:grpSpPr>
        <a:xfrm>
          <a:off x="0" y="0"/>
          <a:ext cx="0" cy="0"/>
          <a:chOff x="0" y="0"/>
          <a:chExt cx="0" cy="0"/>
        </a:xfrm>
      </p:grpSpPr>
      <p:sp>
        <p:nvSpPr>
          <p:cNvPr id="156" name="Google Shape;156;p7"/>
          <p:cNvSpPr/>
          <p:nvPr/>
        </p:nvSpPr>
        <p:spPr>
          <a:xfrm rot="-5400000">
            <a:off x="663926"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rot="5400000">
            <a:off x="343195" y="2649038"/>
            <a:ext cx="53100" cy="53100"/>
          </a:xfrm>
          <a:prstGeom prst="ellipse">
            <a:avLst/>
          </a:prstGeom>
          <a:solidFill>
            <a:srgbClr val="02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343202" y="153069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343202" y="166472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343202" y="2620407"/>
            <a:ext cx="53100" cy="53100"/>
          </a:xfrm>
          <a:prstGeom prst="ellipse">
            <a:avLst/>
          </a:prstGeom>
          <a:solidFill>
            <a:srgbClr val="021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343202" y="99459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343202" y="1798749"/>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343202" y="112862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343202" y="1932774"/>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343202" y="126264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343202" y="2066799"/>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343202" y="139667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343202" y="2200824"/>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343202" y="2334849"/>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rot="10800000">
            <a:off x="182302" y="2468962"/>
            <a:ext cx="412500" cy="4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343202" y="59252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343202" y="86057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343202" y="32447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343202" y="45849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343202" y="72654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343202" y="5642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343202" y="19044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5400000">
            <a:off x="806705"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5400000">
            <a:off x="949484"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 name="Google Shape;180;p7"/>
          <p:cNvPicPr preferRelativeResize="0"/>
          <p:nvPr/>
        </p:nvPicPr>
        <p:blipFill rotWithShape="1">
          <a:blip r:embed="rId2">
            <a:alphaModFix/>
          </a:blip>
          <a:srcRect r="-11557"/>
          <a:stretch/>
        </p:blipFill>
        <p:spPr>
          <a:xfrm>
            <a:off x="296325" y="2576548"/>
            <a:ext cx="237650" cy="194970"/>
          </a:xfrm>
          <a:prstGeom prst="rect">
            <a:avLst/>
          </a:prstGeom>
          <a:noFill/>
          <a:ln>
            <a:noFill/>
          </a:ln>
        </p:spPr>
      </p:pic>
      <p:sp>
        <p:nvSpPr>
          <p:cNvPr id="181" name="Google Shape;181;p7"/>
          <p:cNvSpPr/>
          <p:nvPr/>
        </p:nvSpPr>
        <p:spPr>
          <a:xfrm rot="-5400000">
            <a:off x="1092262" y="2648030"/>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rot="5400000">
            <a:off x="8388954"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5400000">
            <a:off x="8709685" y="2639818"/>
            <a:ext cx="53100" cy="5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10800000">
            <a:off x="8709678" y="375815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rot="10800000">
            <a:off x="8709678" y="362413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rot="10800000">
            <a:off x="8709678" y="2668449"/>
            <a:ext cx="53100" cy="5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rot="10800000">
            <a:off x="8709678" y="429425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rot="10800000">
            <a:off x="8709678" y="349010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rot="10800000">
            <a:off x="8709678" y="416023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rot="10800000">
            <a:off x="8709678" y="335608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rot="10800000">
            <a:off x="8709678" y="402620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rot="10800000">
            <a:off x="8709678" y="3222057"/>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rot="10800000">
            <a:off x="8709678" y="389218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rot="10800000">
            <a:off x="8709678" y="3088032"/>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rot="10800000">
            <a:off x="8709678" y="2954006"/>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rot="-5400000">
            <a:off x="8511178" y="2460494"/>
            <a:ext cx="412500" cy="41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rot="10800000">
            <a:off x="8709678" y="469633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rot="10800000">
            <a:off x="8709678" y="442828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rot="10800000">
            <a:off x="8709678" y="4964383"/>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rot="10800000">
            <a:off x="8709678" y="483035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rot="10800000">
            <a:off x="8709678" y="4562308"/>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rot="5400000">
            <a:off x="8246175"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rot="5400000">
            <a:off x="8103396"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rot="5400000">
            <a:off x="7960618" y="2640825"/>
            <a:ext cx="53100" cy="53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7"/>
          <p:cNvPicPr preferRelativeResize="0"/>
          <p:nvPr/>
        </p:nvPicPr>
        <p:blipFill rotWithShape="1">
          <a:blip r:embed="rId2">
            <a:alphaModFix/>
          </a:blip>
          <a:srcRect r="-11557"/>
          <a:stretch/>
        </p:blipFill>
        <p:spPr>
          <a:xfrm rot="5400000">
            <a:off x="8599782" y="2595857"/>
            <a:ext cx="237650" cy="194970"/>
          </a:xfrm>
          <a:prstGeom prst="rect">
            <a:avLst/>
          </a:prstGeom>
          <a:noFill/>
          <a:ln>
            <a:noFill/>
          </a:ln>
        </p:spPr>
      </p:pic>
      <p:sp>
        <p:nvSpPr>
          <p:cNvPr id="206" name="Google Shape;206;p7"/>
          <p:cNvSpPr/>
          <p:nvPr/>
        </p:nvSpPr>
        <p:spPr>
          <a:xfrm>
            <a:off x="1243350" y="459775"/>
            <a:ext cx="6633600" cy="4408200"/>
          </a:xfrm>
          <a:prstGeom prst="rect">
            <a:avLst/>
          </a:prstGeom>
          <a:solidFill>
            <a:srgbClr val="FFFFFF"/>
          </a:solidFill>
          <a:ln w="9525" cap="flat" cmpd="sng">
            <a:solidFill>
              <a:srgbClr val="021C2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br>
              <a:rPr lang="en" sz="1050" b="1">
                <a:solidFill>
                  <a:srgbClr val="021C2C"/>
                </a:solidFill>
                <a:latin typeface="Montserrat"/>
                <a:ea typeface="Montserrat"/>
                <a:cs typeface="Montserrat"/>
                <a:sym typeface="Montserrat"/>
              </a:rPr>
            </a:br>
            <a:endParaRPr sz="1050">
              <a:solidFill>
                <a:srgbClr val="021C2C"/>
              </a:solidFill>
              <a:latin typeface="Montserrat"/>
              <a:ea typeface="Montserrat"/>
              <a:cs typeface="Montserrat"/>
              <a:sym typeface="Montserrat"/>
            </a:endParaRPr>
          </a:p>
        </p:txBody>
      </p:sp>
      <p:cxnSp>
        <p:nvCxnSpPr>
          <p:cNvPr id="207" name="Google Shape;207;p7"/>
          <p:cNvCxnSpPr/>
          <p:nvPr/>
        </p:nvCxnSpPr>
        <p:spPr>
          <a:xfrm>
            <a:off x="2405174" y="1041600"/>
            <a:ext cx="3462600" cy="0"/>
          </a:xfrm>
          <a:prstGeom prst="straightConnector1">
            <a:avLst/>
          </a:prstGeom>
          <a:noFill/>
          <a:ln w="9525" cap="flat" cmpd="sng">
            <a:solidFill>
              <a:srgbClr val="595959"/>
            </a:solidFill>
            <a:prstDash val="solid"/>
            <a:round/>
            <a:headEnd type="none" w="med" len="med"/>
            <a:tailEnd type="none" w="med" len="med"/>
          </a:ln>
        </p:spPr>
      </p:cxnSp>
      <p:cxnSp>
        <p:nvCxnSpPr>
          <p:cNvPr id="208" name="Google Shape;208;p7"/>
          <p:cNvCxnSpPr/>
          <p:nvPr/>
        </p:nvCxnSpPr>
        <p:spPr>
          <a:xfrm>
            <a:off x="2405174" y="1942355"/>
            <a:ext cx="3462600" cy="0"/>
          </a:xfrm>
          <a:prstGeom prst="straightConnector1">
            <a:avLst/>
          </a:prstGeom>
          <a:noFill/>
          <a:ln w="9525" cap="flat" cmpd="sng">
            <a:solidFill>
              <a:srgbClr val="595959"/>
            </a:solidFill>
            <a:prstDash val="solid"/>
            <a:round/>
            <a:headEnd type="none" w="med" len="med"/>
            <a:tailEnd type="none" w="med" len="med"/>
          </a:ln>
        </p:spPr>
      </p:cxnSp>
      <p:cxnSp>
        <p:nvCxnSpPr>
          <p:cNvPr id="209" name="Google Shape;209;p7"/>
          <p:cNvCxnSpPr/>
          <p:nvPr/>
        </p:nvCxnSpPr>
        <p:spPr>
          <a:xfrm>
            <a:off x="2405174" y="2846072"/>
            <a:ext cx="3462600" cy="0"/>
          </a:xfrm>
          <a:prstGeom prst="straightConnector1">
            <a:avLst/>
          </a:prstGeom>
          <a:noFill/>
          <a:ln w="9525" cap="flat" cmpd="sng">
            <a:solidFill>
              <a:srgbClr val="595959"/>
            </a:solidFill>
            <a:prstDash val="solid"/>
            <a:round/>
            <a:headEnd type="none" w="med" len="med"/>
            <a:tailEnd type="none" w="med" len="med"/>
          </a:ln>
        </p:spPr>
      </p:cxnSp>
      <p:cxnSp>
        <p:nvCxnSpPr>
          <p:cNvPr id="210" name="Google Shape;210;p7"/>
          <p:cNvCxnSpPr/>
          <p:nvPr/>
        </p:nvCxnSpPr>
        <p:spPr>
          <a:xfrm>
            <a:off x="2660200" y="715159"/>
            <a:ext cx="0" cy="3921000"/>
          </a:xfrm>
          <a:prstGeom prst="straightConnector1">
            <a:avLst/>
          </a:prstGeom>
          <a:noFill/>
          <a:ln w="9525" cap="flat" cmpd="sng">
            <a:solidFill>
              <a:srgbClr val="595959"/>
            </a:solidFill>
            <a:prstDash val="solid"/>
            <a:round/>
            <a:headEnd type="none" w="med" len="med"/>
            <a:tailEnd type="none" w="med" len="med"/>
          </a:ln>
        </p:spPr>
      </p:cxnSp>
      <p:sp>
        <p:nvSpPr>
          <p:cNvPr id="211" name="Google Shape;211;p7"/>
          <p:cNvSpPr txBox="1"/>
          <p:nvPr/>
        </p:nvSpPr>
        <p:spPr>
          <a:xfrm>
            <a:off x="2689078" y="686652"/>
            <a:ext cx="19485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Orientation &amp; Initiation</a:t>
            </a:r>
            <a:endParaRPr sz="1200" b="1"/>
          </a:p>
          <a:p>
            <a:pPr marL="0" lvl="0" indent="0" algn="l" rtl="0">
              <a:spcBef>
                <a:spcPts val="0"/>
              </a:spcBef>
              <a:spcAft>
                <a:spcPts val="0"/>
              </a:spcAft>
              <a:buNone/>
            </a:pPr>
            <a:endParaRPr sz="1200" b="1"/>
          </a:p>
        </p:txBody>
      </p:sp>
      <p:sp>
        <p:nvSpPr>
          <p:cNvPr id="212" name="Google Shape;212;p7"/>
          <p:cNvSpPr txBox="1"/>
          <p:nvPr/>
        </p:nvSpPr>
        <p:spPr>
          <a:xfrm>
            <a:off x="6010341" y="710466"/>
            <a:ext cx="7230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Notes_</a:t>
            </a:r>
            <a:endParaRPr sz="900"/>
          </a:p>
        </p:txBody>
      </p:sp>
      <p:cxnSp>
        <p:nvCxnSpPr>
          <p:cNvPr id="213" name="Google Shape;213;p7"/>
          <p:cNvCxnSpPr/>
          <p:nvPr/>
        </p:nvCxnSpPr>
        <p:spPr>
          <a:xfrm>
            <a:off x="2418332" y="3750588"/>
            <a:ext cx="3462600" cy="0"/>
          </a:xfrm>
          <a:prstGeom prst="straightConnector1">
            <a:avLst/>
          </a:prstGeom>
          <a:noFill/>
          <a:ln w="9525" cap="flat" cmpd="sng">
            <a:solidFill>
              <a:srgbClr val="595959"/>
            </a:solidFill>
            <a:prstDash val="solid"/>
            <a:round/>
            <a:headEnd type="none" w="med" len="med"/>
            <a:tailEnd type="none" w="med" len="med"/>
          </a:ln>
        </p:spPr>
      </p:cxnSp>
      <p:sp>
        <p:nvSpPr>
          <p:cNvPr id="214" name="Google Shape;214;p7"/>
          <p:cNvSpPr/>
          <p:nvPr/>
        </p:nvSpPr>
        <p:spPr>
          <a:xfrm>
            <a:off x="1352425" y="930227"/>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txBox="1"/>
          <p:nvPr/>
        </p:nvSpPr>
        <p:spPr>
          <a:xfrm>
            <a:off x="1436800" y="998027"/>
            <a:ext cx="10452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1er jour</a:t>
            </a:r>
            <a:endParaRPr sz="1000" b="1"/>
          </a:p>
          <a:p>
            <a:pPr marL="0" lvl="0" indent="0" algn="l" rtl="0">
              <a:spcBef>
                <a:spcPts val="0"/>
              </a:spcBef>
              <a:spcAft>
                <a:spcPts val="0"/>
              </a:spcAft>
              <a:buNone/>
            </a:pPr>
            <a:r>
              <a:rPr lang="en" sz="1000"/>
              <a:t>dans le poste</a:t>
            </a:r>
            <a:endParaRPr sz="1000"/>
          </a:p>
          <a:p>
            <a:pPr marL="0" lvl="0" indent="0" algn="l" rtl="0">
              <a:spcBef>
                <a:spcPts val="0"/>
              </a:spcBef>
              <a:spcAft>
                <a:spcPts val="0"/>
              </a:spcAft>
              <a:buNone/>
            </a:pPr>
            <a:endParaRPr sz="1000" b="1"/>
          </a:p>
        </p:txBody>
      </p:sp>
      <p:sp>
        <p:nvSpPr>
          <p:cNvPr id="216" name="Google Shape;216;p7"/>
          <p:cNvSpPr/>
          <p:nvPr/>
        </p:nvSpPr>
        <p:spPr>
          <a:xfrm>
            <a:off x="1368932" y="1825990"/>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txBox="1"/>
          <p:nvPr/>
        </p:nvSpPr>
        <p:spPr>
          <a:xfrm>
            <a:off x="1452950" y="1891725"/>
            <a:ext cx="10452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1 semaine</a:t>
            </a:r>
            <a:endParaRPr sz="1000" b="1"/>
          </a:p>
          <a:p>
            <a:pPr marL="0" lvl="0" indent="0" algn="l" rtl="0">
              <a:spcBef>
                <a:spcPts val="0"/>
              </a:spcBef>
              <a:spcAft>
                <a:spcPts val="0"/>
              </a:spcAft>
              <a:buNone/>
            </a:pPr>
            <a:r>
              <a:rPr lang="en" sz="1000"/>
              <a:t>dans le poste</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b="1"/>
          </a:p>
        </p:txBody>
      </p:sp>
      <p:sp>
        <p:nvSpPr>
          <p:cNvPr id="218" name="Google Shape;218;p7"/>
          <p:cNvSpPr/>
          <p:nvPr/>
        </p:nvSpPr>
        <p:spPr>
          <a:xfrm>
            <a:off x="1368682" y="2721753"/>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txBox="1"/>
          <p:nvPr/>
        </p:nvSpPr>
        <p:spPr>
          <a:xfrm>
            <a:off x="1452950" y="2786900"/>
            <a:ext cx="10452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2 semaines </a:t>
            </a:r>
            <a:br>
              <a:rPr lang="en" sz="1000"/>
            </a:br>
            <a:r>
              <a:rPr lang="en" sz="1000"/>
              <a:t>dans le poste</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b="1"/>
          </a:p>
        </p:txBody>
      </p:sp>
      <p:sp>
        <p:nvSpPr>
          <p:cNvPr id="220" name="Google Shape;220;p7"/>
          <p:cNvSpPr/>
          <p:nvPr/>
        </p:nvSpPr>
        <p:spPr>
          <a:xfrm>
            <a:off x="1368182" y="3617516"/>
            <a:ext cx="346500" cy="346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txBox="1"/>
          <p:nvPr/>
        </p:nvSpPr>
        <p:spPr>
          <a:xfrm>
            <a:off x="1466098" y="3688925"/>
            <a:ext cx="10452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3 semaines</a:t>
            </a:r>
            <a:endParaRPr sz="1000" b="1"/>
          </a:p>
          <a:p>
            <a:pPr marL="0" lvl="0" indent="0" algn="l" rtl="0">
              <a:spcBef>
                <a:spcPts val="0"/>
              </a:spcBef>
              <a:spcAft>
                <a:spcPts val="0"/>
              </a:spcAft>
              <a:buNone/>
            </a:pPr>
            <a:r>
              <a:rPr lang="en" sz="1000"/>
              <a:t>dans le poste</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b="1"/>
          </a:p>
        </p:txBody>
      </p:sp>
      <p:sp>
        <p:nvSpPr>
          <p:cNvPr id="222" name="Google Shape;222;p7"/>
          <p:cNvSpPr/>
          <p:nvPr/>
        </p:nvSpPr>
        <p:spPr>
          <a:xfrm rot="10800000">
            <a:off x="7670352" y="410293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rot="10800000">
            <a:off x="7670352" y="4531271"/>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rot="10800000">
            <a:off x="7670352" y="4388492"/>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rot="10800000">
            <a:off x="7670352" y="4245714"/>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eneral Text [T Purple]_ 1">
  <p:cSld name="TITLE_1_3">
    <p:bg>
      <p:bgPr>
        <a:solidFill>
          <a:srgbClr val="26243E"/>
        </a:solidFill>
        <a:effectLst/>
      </p:bgPr>
    </p:bg>
    <p:spTree>
      <p:nvGrpSpPr>
        <p:cNvPr id="1" name="Shape 226"/>
        <p:cNvGrpSpPr/>
        <p:nvPr/>
      </p:nvGrpSpPr>
      <p:grpSpPr>
        <a:xfrm>
          <a:off x="0" y="0"/>
          <a:ext cx="0" cy="0"/>
          <a:chOff x="0" y="0"/>
          <a:chExt cx="0" cy="0"/>
        </a:xfrm>
      </p:grpSpPr>
      <p:pic>
        <p:nvPicPr>
          <p:cNvPr id="227" name="Google Shape;227;p8"/>
          <p:cNvPicPr preferRelativeResize="0"/>
          <p:nvPr/>
        </p:nvPicPr>
        <p:blipFill rotWithShape="1">
          <a:blip r:embed="rId2">
            <a:alphaModFix amt="6000"/>
          </a:blip>
          <a:srcRect/>
          <a:stretch/>
        </p:blipFill>
        <p:spPr>
          <a:xfrm rot="-1200000">
            <a:off x="-1099259" y="-1108085"/>
            <a:ext cx="10104119" cy="10104119"/>
          </a:xfrm>
          <a:prstGeom prst="rect">
            <a:avLst/>
          </a:prstGeom>
          <a:noFill/>
          <a:ln>
            <a:noFill/>
          </a:ln>
        </p:spPr>
      </p:pic>
      <p:sp>
        <p:nvSpPr>
          <p:cNvPr id="228" name="Google Shape;228;p8"/>
          <p:cNvSpPr txBox="1"/>
          <p:nvPr/>
        </p:nvSpPr>
        <p:spPr>
          <a:xfrm>
            <a:off x="602700" y="553325"/>
            <a:ext cx="5085900" cy="8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FFFFFF"/>
                </a:solidFill>
              </a:rPr>
              <a:t>UN EXEMPLE DE </a:t>
            </a:r>
            <a:r>
              <a:rPr lang="en" sz="2000">
                <a:solidFill>
                  <a:srgbClr val="FFFFFF"/>
                </a:solidFill>
              </a:rPr>
              <a:t>CYCLE DE VIE DE CONTENU D'INTÉGRATION</a:t>
            </a:r>
            <a:r>
              <a:rPr lang="en" sz="2000">
                <a:solidFill>
                  <a:schemeClr val="accent4"/>
                </a:solidFill>
              </a:rPr>
              <a:t>_</a:t>
            </a:r>
            <a:endParaRPr sz="1200">
              <a:solidFill>
                <a:schemeClr val="accent4"/>
              </a:solidFill>
            </a:endParaRPr>
          </a:p>
        </p:txBody>
      </p:sp>
      <p:sp>
        <p:nvSpPr>
          <p:cNvPr id="229" name="Google Shape;229;p8"/>
          <p:cNvSpPr/>
          <p:nvPr/>
        </p:nvSpPr>
        <p:spPr>
          <a:xfrm rot="-5400000">
            <a:off x="1245317"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rot="-5400000">
            <a:off x="1816432"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rot="-5400000">
            <a:off x="3386998"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rot="-5400000">
            <a:off x="5528679"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rot="-5400000">
            <a:off x="6670908"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rot="-5400000">
            <a:off x="1388096"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rot="-5400000">
            <a:off x="1959210"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rot="-5400000">
            <a:off x="2673104"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rot="-5400000">
            <a:off x="3529776"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rot="-5400000">
            <a:off x="5671457"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rot="-5400000">
            <a:off x="6813687"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rot="-5400000">
            <a:off x="1530874"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rot="-5400000">
            <a:off x="2101989"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rot="-5400000">
            <a:off x="2815883"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rot="-5400000">
            <a:off x="5814236"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rot="-5400000">
            <a:off x="6956466"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rot="-5400000">
            <a:off x="1673653"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rot="-5400000">
            <a:off x="2244768"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rot="-5400000">
            <a:off x="2958662"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rot="-5400000">
            <a:off x="4814785"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rot="-5400000">
            <a:off x="5957015"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rot="-5400000">
            <a:off x="7099244"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rot="-5400000">
            <a:off x="2387547"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rot="-5400000">
            <a:off x="3101440"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rot="-5400000">
            <a:off x="4957564"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rot="-5400000">
            <a:off x="6099793"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rot="-5400000">
            <a:off x="7242023"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rot="-5400000">
            <a:off x="3244219"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rot="-5400000">
            <a:off x="5100342"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rot="-5400000">
            <a:off x="6242572"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rot="-5400000">
            <a:off x="7384802"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rot="-5400000">
            <a:off x="5243121"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rot="-5400000">
            <a:off x="7527581"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8"/>
          <p:cNvSpPr/>
          <p:nvPr/>
        </p:nvSpPr>
        <p:spPr>
          <a:xfrm rot="-5400000">
            <a:off x="5385900"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rot="-5400000">
            <a:off x="6528130"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rot="-5400000">
            <a:off x="7670359"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7670352" y="410293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7670352" y="3103484"/>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7670352" y="3960156"/>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7670352" y="296070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7670352" y="3817378"/>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7670352" y="4531271"/>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7670352" y="3674599"/>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rot="10800000">
            <a:off x="7670352" y="4388492"/>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rot="10800000">
            <a:off x="7670352" y="3531820"/>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7670352" y="4245714"/>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7670352" y="3389041"/>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7670352" y="3246263"/>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4452758" y="1909325"/>
            <a:ext cx="1919400" cy="2379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rPr>
              <a:t>Offre </a:t>
            </a:r>
            <a:r>
              <a:rPr lang="en" sz="1000" b="1">
                <a:solidFill>
                  <a:schemeClr val="dk2"/>
                </a:solidFill>
              </a:rPr>
              <a:t>ACCEPTÉE!</a:t>
            </a:r>
            <a:endParaRPr sz="1000" b="1">
              <a:solidFill>
                <a:schemeClr val="dk2"/>
              </a:solidFill>
            </a:endParaRPr>
          </a:p>
        </p:txBody>
      </p:sp>
      <p:sp>
        <p:nvSpPr>
          <p:cNvPr id="278" name="Google Shape;278;p8"/>
          <p:cNvSpPr/>
          <p:nvPr/>
        </p:nvSpPr>
        <p:spPr>
          <a:xfrm>
            <a:off x="7490658" y="2626525"/>
            <a:ext cx="412500" cy="41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2614671" y="2138462"/>
            <a:ext cx="3758700" cy="13923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50">
                <a:solidFill>
                  <a:srgbClr val="FFFFFF"/>
                </a:solidFill>
              </a:rPr>
              <a:t>Votre dernière recrue a formellement accepté son offre d'emploi, il est maintenant temps de faire démarrer son parcours d'intégration engageant et rempli de contenus dynamiques!</a:t>
            </a:r>
            <a:endParaRPr sz="1050">
              <a:solidFill>
                <a:srgbClr val="FFFFFF"/>
              </a:solidFill>
            </a:endParaRPr>
          </a:p>
        </p:txBody>
      </p:sp>
      <p:sp>
        <p:nvSpPr>
          <p:cNvPr id="280" name="Google Shape;280;p8"/>
          <p:cNvSpPr/>
          <p:nvPr/>
        </p:nvSpPr>
        <p:spPr>
          <a:xfrm rot="5400000">
            <a:off x="7670357" y="2789610"/>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8"/>
          <p:cNvPicPr preferRelativeResize="0"/>
          <p:nvPr/>
        </p:nvPicPr>
        <p:blipFill rotWithShape="1">
          <a:blip r:embed="rId3">
            <a:alphaModFix/>
          </a:blip>
          <a:srcRect r="-11557"/>
          <a:stretch/>
        </p:blipFill>
        <p:spPr>
          <a:xfrm rot="5400000">
            <a:off x="7578069" y="2762034"/>
            <a:ext cx="237650" cy="194970"/>
          </a:xfrm>
          <a:prstGeom prst="rect">
            <a:avLst/>
          </a:prstGeom>
          <a:noFill/>
          <a:ln>
            <a:noFill/>
          </a:ln>
        </p:spPr>
      </p:pic>
      <p:pic>
        <p:nvPicPr>
          <p:cNvPr id="282" name="Google Shape;282;p8"/>
          <p:cNvPicPr preferRelativeResize="0"/>
          <p:nvPr/>
        </p:nvPicPr>
        <p:blipFill>
          <a:blip r:embed="rId4">
            <a:alphaModFix/>
          </a:blip>
          <a:stretch>
            <a:fillRect/>
          </a:stretch>
        </p:blipFill>
        <p:spPr>
          <a:xfrm>
            <a:off x="272669" y="2418649"/>
            <a:ext cx="831900" cy="831900"/>
          </a:xfrm>
          <a:prstGeom prst="rect">
            <a:avLst/>
          </a:prstGeom>
          <a:noFill/>
          <a:ln>
            <a:noFill/>
          </a:ln>
        </p:spPr>
      </p:pic>
      <p:sp>
        <p:nvSpPr>
          <p:cNvPr id="283" name="Google Shape;283;p8"/>
          <p:cNvSpPr/>
          <p:nvPr/>
        </p:nvSpPr>
        <p:spPr>
          <a:xfrm rot="10800000">
            <a:off x="7670352" y="4685694"/>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rot="10800000">
            <a:off x="7670352" y="4971251"/>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rot="10800000">
            <a:off x="7670352" y="4828472"/>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339">
          <p15:clr>
            <a:srgbClr val="FA7B17"/>
          </p15:clr>
        </p15:guide>
        <p15:guide id="2" orient="horz" pos="291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eneral Text [T Purple]_ 1 1">
  <p:cSld name="TITLE_1_3_1">
    <p:bg>
      <p:bgPr>
        <a:solidFill>
          <a:srgbClr val="26243E"/>
        </a:solidFill>
        <a:effectLst/>
      </p:bgPr>
    </p:bg>
    <p:spTree>
      <p:nvGrpSpPr>
        <p:cNvPr id="1" name="Shape 286"/>
        <p:cNvGrpSpPr/>
        <p:nvPr/>
      </p:nvGrpSpPr>
      <p:grpSpPr>
        <a:xfrm>
          <a:off x="0" y="0"/>
          <a:ext cx="0" cy="0"/>
          <a:chOff x="0" y="0"/>
          <a:chExt cx="0" cy="0"/>
        </a:xfrm>
      </p:grpSpPr>
      <p:pic>
        <p:nvPicPr>
          <p:cNvPr id="287" name="Google Shape;287;p9"/>
          <p:cNvPicPr preferRelativeResize="0"/>
          <p:nvPr/>
        </p:nvPicPr>
        <p:blipFill rotWithShape="1">
          <a:blip r:embed="rId2">
            <a:alphaModFix amt="6000"/>
          </a:blip>
          <a:srcRect/>
          <a:stretch/>
        </p:blipFill>
        <p:spPr>
          <a:xfrm rot="-1200000">
            <a:off x="-1099259" y="-1108085"/>
            <a:ext cx="10104119" cy="10104119"/>
          </a:xfrm>
          <a:prstGeom prst="rect">
            <a:avLst/>
          </a:prstGeom>
          <a:noFill/>
          <a:ln>
            <a:noFill/>
          </a:ln>
        </p:spPr>
      </p:pic>
      <p:sp>
        <p:nvSpPr>
          <p:cNvPr id="288" name="Google Shape;288;p9"/>
          <p:cNvSpPr/>
          <p:nvPr/>
        </p:nvSpPr>
        <p:spPr>
          <a:xfrm rot="-5400000">
            <a:off x="1245317"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rot="5400000">
            <a:off x="1208411" y="2791060"/>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rot="5400000">
            <a:off x="1065632" y="2791060"/>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1065639" y="1487580"/>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1065639" y="2487031"/>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1065639" y="1630359"/>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1065639" y="2629810"/>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1065639" y="91646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1065639" y="1773137"/>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1065639" y="1059244"/>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1065639" y="1915916"/>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1065639" y="1202022"/>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1065639" y="205869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1065639" y="1344801"/>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1065639" y="2201473"/>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1065639" y="2344252"/>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rot="10800000">
            <a:off x="885933" y="2629790"/>
            <a:ext cx="412500" cy="41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1065639" y="63292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1065639" y="775704"/>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1065639" y="34936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1065639" y="492144"/>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1065639" y="634922"/>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1065639" y="6582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065639" y="208604"/>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rot="-5400000">
            <a:off x="1816432"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rot="-5400000">
            <a:off x="3386998"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rot="-5400000">
            <a:off x="5528679"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rot="-5400000">
            <a:off x="6670908"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rot="-5400000">
            <a:off x="1388096"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5400000">
            <a:off x="1959210"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rot="-5400000">
            <a:off x="2673104"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5400000">
            <a:off x="3529776"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5400000">
            <a:off x="5671457"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5400000">
            <a:off x="6813687"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5400000">
            <a:off x="1530874"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5400000">
            <a:off x="2101989"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5400000">
            <a:off x="2815883"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5400000">
            <a:off x="5814236"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5400000">
            <a:off x="6956466"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5400000">
            <a:off x="1673653"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5400000">
            <a:off x="2244768"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5400000">
            <a:off x="2958662"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5400000">
            <a:off x="4814785"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5400000">
            <a:off x="5957015"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5400000">
            <a:off x="7099244"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5400000">
            <a:off x="2387547"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5400000">
            <a:off x="3101440"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5400000">
            <a:off x="4957564"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5400000">
            <a:off x="6099793"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5400000">
            <a:off x="7242023"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5400000">
            <a:off x="3244219"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5400000">
            <a:off x="5100342"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5400000">
            <a:off x="6242572"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5400000">
            <a:off x="7384802"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5400000">
            <a:off x="5243121"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5400000">
            <a:off x="7527581"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rot="-5400000">
            <a:off x="5385900"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5400000">
            <a:off x="6528130"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5400000">
            <a:off x="7670359" y="2799455"/>
            <a:ext cx="53100" cy="5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4452758" y="1909325"/>
            <a:ext cx="1919400" cy="2379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000" b="1"/>
              <a:t>Félicitations !</a:t>
            </a:r>
            <a:endParaRPr sz="1000" b="1">
              <a:solidFill>
                <a:srgbClr val="000000"/>
              </a:solidFill>
            </a:endParaRPr>
          </a:p>
        </p:txBody>
      </p:sp>
      <p:sp>
        <p:nvSpPr>
          <p:cNvPr id="348" name="Google Shape;348;p9"/>
          <p:cNvSpPr/>
          <p:nvPr/>
        </p:nvSpPr>
        <p:spPr>
          <a:xfrm>
            <a:off x="2614671" y="2138462"/>
            <a:ext cx="3758700" cy="13923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br>
              <a:rPr lang="en" sz="1050" b="1">
                <a:solidFill>
                  <a:srgbClr val="FFFFFF"/>
                </a:solidFill>
                <a:latin typeface="Montserrat"/>
                <a:ea typeface="Montserrat"/>
                <a:cs typeface="Montserrat"/>
                <a:sym typeface="Montserrat"/>
              </a:rPr>
            </a:br>
            <a:endParaRPr sz="1050" b="1">
              <a:solidFill>
                <a:srgbClr val="FFFFFF"/>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endParaRPr sz="1050">
              <a:solidFill>
                <a:srgbClr val="FFFFFF"/>
              </a:solidFill>
            </a:endParaRPr>
          </a:p>
          <a:p>
            <a:pPr marL="0" lvl="0" indent="0" algn="ctr" rtl="0">
              <a:spcBef>
                <a:spcPts val="0"/>
              </a:spcBef>
              <a:spcAft>
                <a:spcPts val="0"/>
              </a:spcAft>
              <a:buClr>
                <a:schemeClr val="dk1"/>
              </a:buClr>
              <a:buSzPts val="1100"/>
              <a:buFont typeface="Arial"/>
              <a:buNone/>
            </a:pPr>
            <a:r>
              <a:rPr lang="en" sz="1050">
                <a:solidFill>
                  <a:srgbClr val="FFFFFF"/>
                </a:solidFill>
              </a:rPr>
              <a:t>Votre dernière recrue est à bord, il est temps de sabler le champagne et célébrer sa réussite !</a:t>
            </a:r>
            <a:endParaRPr sz="1050">
              <a:solidFill>
                <a:srgbClr val="FFFFFF"/>
              </a:solidFill>
            </a:endParaRPr>
          </a:p>
          <a:p>
            <a:pPr marL="0" lvl="0" indent="0" algn="ctr" rtl="0">
              <a:spcBef>
                <a:spcPts val="0"/>
              </a:spcBef>
              <a:spcAft>
                <a:spcPts val="0"/>
              </a:spcAft>
              <a:buClr>
                <a:srgbClr val="000000"/>
              </a:buClr>
              <a:buSzPts val="1100"/>
              <a:buFont typeface="Arial"/>
              <a:buNone/>
            </a:pPr>
            <a:endParaRPr sz="1050">
              <a:solidFill>
                <a:srgbClr val="FFFFFF"/>
              </a:solidFill>
            </a:endParaRPr>
          </a:p>
        </p:txBody>
      </p:sp>
      <p:pic>
        <p:nvPicPr>
          <p:cNvPr id="349" name="Google Shape;349;p9"/>
          <p:cNvPicPr preferRelativeResize="0"/>
          <p:nvPr/>
        </p:nvPicPr>
        <p:blipFill rotWithShape="1">
          <a:blip r:embed="rId3">
            <a:alphaModFix/>
          </a:blip>
          <a:srcRect r="-11557"/>
          <a:stretch/>
        </p:blipFill>
        <p:spPr>
          <a:xfrm>
            <a:off x="999956" y="2737376"/>
            <a:ext cx="237650" cy="194970"/>
          </a:xfrm>
          <a:prstGeom prst="rect">
            <a:avLst/>
          </a:prstGeom>
          <a:noFill/>
          <a:ln>
            <a:noFill/>
          </a:ln>
        </p:spPr>
      </p:pic>
      <p:pic>
        <p:nvPicPr>
          <p:cNvPr id="350" name="Google Shape;350;p9"/>
          <p:cNvPicPr preferRelativeResize="0"/>
          <p:nvPr/>
        </p:nvPicPr>
        <p:blipFill rotWithShape="1">
          <a:blip r:embed="rId4">
            <a:alphaModFix/>
          </a:blip>
          <a:srcRect/>
          <a:stretch/>
        </p:blipFill>
        <p:spPr>
          <a:xfrm>
            <a:off x="7813119" y="2418649"/>
            <a:ext cx="831898" cy="831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339">
          <p15:clr>
            <a:srgbClr val="FA7B17"/>
          </p15:clr>
        </p15:guide>
        <p15:guide id="2" orient="horz" pos="291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osing slide_">
  <p:cSld name="TITLE_1_1">
    <p:bg>
      <p:bgPr>
        <a:solidFill>
          <a:srgbClr val="26243E"/>
        </a:solidFill>
        <a:effectLst/>
      </p:bgPr>
    </p:bg>
    <p:spTree>
      <p:nvGrpSpPr>
        <p:cNvPr id="1" name="Shape 351"/>
        <p:cNvGrpSpPr/>
        <p:nvPr/>
      </p:nvGrpSpPr>
      <p:grpSpPr>
        <a:xfrm>
          <a:off x="0" y="0"/>
          <a:ext cx="0" cy="0"/>
          <a:chOff x="0" y="0"/>
          <a:chExt cx="0" cy="0"/>
        </a:xfrm>
      </p:grpSpPr>
      <p:pic>
        <p:nvPicPr>
          <p:cNvPr id="352" name="Google Shape;352;p10"/>
          <p:cNvPicPr preferRelativeResize="0"/>
          <p:nvPr/>
        </p:nvPicPr>
        <p:blipFill rotWithShape="1">
          <a:blip r:embed="rId2">
            <a:alphaModFix/>
          </a:blip>
          <a:srcRect t="59" b="69"/>
          <a:stretch/>
        </p:blipFill>
        <p:spPr>
          <a:xfrm>
            <a:off x="3646975" y="2349805"/>
            <a:ext cx="1850061" cy="4438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480">
          <p15:clr>
            <a:srgbClr val="FA7B17"/>
          </p15:clr>
        </p15:guide>
        <p15:guide id="2" orient="horz" pos="1760">
          <p15:clr>
            <a:srgbClr val="FA7B17"/>
          </p15:clr>
        </p15:guide>
        <p15:guide id="3" pos="2297">
          <p15:clr>
            <a:srgbClr val="FA7B17"/>
          </p15:clr>
        </p15:guide>
        <p15:guide id="4" pos="3463">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9100" y="820000"/>
            <a:ext cx="7330200" cy="492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000"/>
              <a:buNone/>
              <a:defRPr sz="2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 name="Google Shape;7;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11">
          <p15:clr>
            <a:srgbClr val="EA4335"/>
          </p15:clr>
        </p15:guide>
        <p15:guide id="2" pos="38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4"/>
          <p:cNvSpPr/>
          <p:nvPr/>
        </p:nvSpPr>
        <p:spPr>
          <a:xfrm>
            <a:off x="697864" y="11764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A propos de nous </a:t>
            </a:r>
            <a:r>
              <a:rPr lang="en" sz="800"/>
              <a:t>[Mieux connaître notre activité]</a:t>
            </a:r>
            <a:endParaRPr sz="800"/>
          </a:p>
        </p:txBody>
      </p:sp>
      <p:sp>
        <p:nvSpPr>
          <p:cNvPr id="370" name="Google Shape;370;p14"/>
          <p:cNvSpPr/>
          <p:nvPr/>
        </p:nvSpPr>
        <p:spPr>
          <a:xfrm>
            <a:off x="697864" y="15760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Vidéo de bienvenue du Manager</a:t>
            </a:r>
            <a:r>
              <a:rPr lang="en" sz="800"/>
              <a:t> [Rencontre ton responsable]</a:t>
            </a:r>
            <a:endParaRPr sz="800"/>
          </a:p>
        </p:txBody>
      </p:sp>
      <p:sp>
        <p:nvSpPr>
          <p:cNvPr id="371" name="Google Shape;371;p14"/>
          <p:cNvSpPr/>
          <p:nvPr/>
        </p:nvSpPr>
        <p:spPr>
          <a:xfrm>
            <a:off x="697864" y="19756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Le plan de salle</a:t>
            </a:r>
            <a:r>
              <a:rPr lang="en" sz="800"/>
              <a:t> </a:t>
            </a:r>
            <a:r>
              <a:rPr lang="en" sz="800">
                <a:solidFill>
                  <a:srgbClr val="000000"/>
                </a:solidFill>
              </a:rPr>
              <a:t>[Où </a:t>
            </a:r>
            <a:r>
              <a:rPr lang="en" sz="800"/>
              <a:t>dois</a:t>
            </a:r>
            <a:r>
              <a:rPr lang="en" sz="800">
                <a:solidFill>
                  <a:srgbClr val="000000"/>
                </a:solidFill>
              </a:rPr>
              <a:t>-</a:t>
            </a:r>
            <a:r>
              <a:rPr lang="en" sz="800"/>
              <a:t>je</a:t>
            </a:r>
            <a:r>
              <a:rPr lang="en" sz="800">
                <a:solidFill>
                  <a:srgbClr val="000000"/>
                </a:solidFill>
              </a:rPr>
              <a:t> </a:t>
            </a:r>
            <a:r>
              <a:rPr lang="en" sz="800"/>
              <a:t>m’assoir </a:t>
            </a:r>
            <a:r>
              <a:rPr lang="en" sz="800">
                <a:solidFill>
                  <a:srgbClr val="000000"/>
                </a:solidFill>
              </a:rPr>
              <a:t>?]</a:t>
            </a:r>
            <a:endParaRPr sz="800"/>
          </a:p>
        </p:txBody>
      </p:sp>
      <p:sp>
        <p:nvSpPr>
          <p:cNvPr id="372" name="Google Shape;372;p14"/>
          <p:cNvSpPr/>
          <p:nvPr/>
        </p:nvSpPr>
        <p:spPr>
          <a:xfrm>
            <a:off x="697864" y="23752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Retrouve tes marques</a:t>
            </a:r>
            <a:r>
              <a:rPr lang="en" sz="800"/>
              <a:t> </a:t>
            </a:r>
            <a:r>
              <a:rPr lang="en" sz="800">
                <a:solidFill>
                  <a:srgbClr val="000000"/>
                </a:solidFill>
              </a:rPr>
              <a:t>[Trucs et astuces pour </a:t>
            </a:r>
            <a:r>
              <a:rPr lang="en" sz="800"/>
              <a:t>naviguer dans le bureau</a:t>
            </a:r>
            <a:r>
              <a:rPr lang="en" sz="800">
                <a:solidFill>
                  <a:srgbClr val="000000"/>
                </a:solidFill>
              </a:rPr>
              <a:t>]</a:t>
            </a:r>
            <a:endParaRPr sz="800"/>
          </a:p>
        </p:txBody>
      </p:sp>
      <p:sp>
        <p:nvSpPr>
          <p:cNvPr id="373" name="Google Shape;373;p14"/>
          <p:cNvSpPr/>
          <p:nvPr/>
        </p:nvSpPr>
        <p:spPr>
          <a:xfrm>
            <a:off x="697864" y="27748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Planning première semaine</a:t>
            </a:r>
            <a:r>
              <a:rPr lang="en" sz="800"/>
              <a:t> [A quoi dois-je m’attendre pendant la première semaine ?]</a:t>
            </a:r>
            <a:endParaRPr sz="800"/>
          </a:p>
        </p:txBody>
      </p:sp>
      <p:sp>
        <p:nvSpPr>
          <p:cNvPr id="374" name="Google Shape;374;p14"/>
          <p:cNvSpPr/>
          <p:nvPr/>
        </p:nvSpPr>
        <p:spPr>
          <a:xfrm>
            <a:off x="697864" y="31744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FAQ </a:t>
            </a:r>
            <a:r>
              <a:rPr lang="en" sz="800"/>
              <a:t>[Obtiens les réponses aux questions pressantes de la première semaine]</a:t>
            </a:r>
            <a:endParaRPr sz="800"/>
          </a:p>
        </p:txBody>
      </p:sp>
      <p:sp>
        <p:nvSpPr>
          <p:cNvPr id="375" name="Google Shape;375;p14"/>
          <p:cNvSpPr/>
          <p:nvPr/>
        </p:nvSpPr>
        <p:spPr>
          <a:xfrm>
            <a:off x="697864" y="35740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A la rencontre de l’équipe </a:t>
            </a:r>
            <a:r>
              <a:rPr lang="en" sz="800"/>
              <a:t>[Découvre l’équipe ______ ]</a:t>
            </a:r>
            <a:endParaRPr sz="800"/>
          </a:p>
        </p:txBody>
      </p:sp>
      <p:sp>
        <p:nvSpPr>
          <p:cNvPr id="376" name="Google Shape;376;p14"/>
          <p:cNvSpPr/>
          <p:nvPr/>
        </p:nvSpPr>
        <p:spPr>
          <a:xfrm>
            <a:off x="697864" y="39736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Nos outils tech</a:t>
            </a:r>
            <a:r>
              <a:rPr lang="en" sz="800"/>
              <a:t> [Courtes formations sur nos outils tech]</a:t>
            </a:r>
            <a:endParaRPr sz="800"/>
          </a:p>
        </p:txBody>
      </p:sp>
      <p:sp>
        <p:nvSpPr>
          <p:cNvPr id="377" name="Google Shape;377;p14"/>
          <p:cNvSpPr/>
          <p:nvPr/>
        </p:nvSpPr>
        <p:spPr>
          <a:xfrm>
            <a:off x="697864" y="43732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Notre histoire </a:t>
            </a:r>
            <a:r>
              <a:rPr lang="en" sz="800"/>
              <a:t>[Découvre nos racines !]</a:t>
            </a:r>
            <a:endParaRPr sz="800"/>
          </a:p>
        </p:txBody>
      </p:sp>
      <p:sp>
        <p:nvSpPr>
          <p:cNvPr id="378" name="Google Shape;378;p14"/>
          <p:cNvSpPr/>
          <p:nvPr/>
        </p:nvSpPr>
        <p:spPr>
          <a:xfrm>
            <a:off x="4282414" y="11764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Feedback sur le recrutement </a:t>
            </a:r>
            <a:r>
              <a:rPr lang="en" sz="800"/>
              <a:t>[Comment s’est-il passé le recrutement ?]</a:t>
            </a:r>
            <a:endParaRPr sz="800"/>
          </a:p>
        </p:txBody>
      </p:sp>
      <p:sp>
        <p:nvSpPr>
          <p:cNvPr id="379" name="Google Shape;379;p14"/>
          <p:cNvSpPr/>
          <p:nvPr/>
        </p:nvSpPr>
        <p:spPr>
          <a:xfrm>
            <a:off x="4282414" y="15760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Feedback sur l’intégration </a:t>
            </a:r>
            <a:r>
              <a:rPr lang="en" sz="800"/>
              <a:t>[Comment s’est-elle passée ton intégration </a:t>
            </a:r>
            <a:r>
              <a:rPr lang="en" sz="800">
                <a:solidFill>
                  <a:srgbClr val="000000"/>
                </a:solidFill>
              </a:rPr>
              <a:t>?</a:t>
            </a:r>
            <a:r>
              <a:rPr lang="en" sz="800"/>
              <a:t>]</a:t>
            </a:r>
            <a:endParaRPr sz="800"/>
          </a:p>
        </p:txBody>
      </p:sp>
      <p:sp>
        <p:nvSpPr>
          <p:cNvPr id="380" name="Google Shape;380;p14"/>
          <p:cNvSpPr/>
          <p:nvPr/>
        </p:nvSpPr>
        <p:spPr>
          <a:xfrm>
            <a:off x="4282414" y="19756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Nos chartes - La sphère sociale </a:t>
            </a:r>
            <a:r>
              <a:rPr lang="en" sz="800"/>
              <a:t>[Nos chartes sur les aspects sociaux]</a:t>
            </a:r>
            <a:endParaRPr sz="800"/>
          </a:p>
        </p:txBody>
      </p:sp>
      <p:sp>
        <p:nvSpPr>
          <p:cNvPr id="381" name="Google Shape;381;p14"/>
          <p:cNvSpPr/>
          <p:nvPr/>
        </p:nvSpPr>
        <p:spPr>
          <a:xfrm>
            <a:off x="4282414" y="23752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Nos chartes</a:t>
            </a:r>
            <a:r>
              <a:rPr lang="en" sz="800" b="1">
                <a:solidFill>
                  <a:srgbClr val="000000"/>
                </a:solidFill>
              </a:rPr>
              <a:t> - </a:t>
            </a:r>
            <a:r>
              <a:rPr lang="en" sz="800" b="1"/>
              <a:t>La sphère</a:t>
            </a:r>
            <a:r>
              <a:rPr lang="en" sz="800" b="1">
                <a:solidFill>
                  <a:srgbClr val="000000"/>
                </a:solidFill>
              </a:rPr>
              <a:t> </a:t>
            </a:r>
            <a:r>
              <a:rPr lang="en" sz="800" b="1"/>
              <a:t>lé</a:t>
            </a:r>
            <a:r>
              <a:rPr lang="en" sz="800" b="1">
                <a:solidFill>
                  <a:srgbClr val="000000"/>
                </a:solidFill>
              </a:rPr>
              <a:t>gale</a:t>
            </a:r>
            <a:r>
              <a:rPr lang="en" sz="800">
                <a:solidFill>
                  <a:srgbClr val="000000"/>
                </a:solidFill>
              </a:rPr>
              <a:t> [Nos </a:t>
            </a:r>
            <a:r>
              <a:rPr lang="en" sz="800"/>
              <a:t>chartes</a:t>
            </a:r>
            <a:r>
              <a:rPr lang="en" sz="800">
                <a:solidFill>
                  <a:srgbClr val="000000"/>
                </a:solidFill>
              </a:rPr>
              <a:t> sur les aspects l</a:t>
            </a:r>
            <a:r>
              <a:rPr lang="en" sz="800"/>
              <a:t>égaux</a:t>
            </a:r>
            <a:r>
              <a:rPr lang="en" sz="800">
                <a:solidFill>
                  <a:srgbClr val="000000"/>
                </a:solidFill>
              </a:rPr>
              <a:t>]</a:t>
            </a:r>
            <a:endParaRPr sz="800" b="1"/>
          </a:p>
        </p:txBody>
      </p:sp>
      <p:sp>
        <p:nvSpPr>
          <p:cNvPr id="382" name="Google Shape;382;p14"/>
          <p:cNvSpPr/>
          <p:nvPr/>
        </p:nvSpPr>
        <p:spPr>
          <a:xfrm>
            <a:off x="4282414" y="27748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Feuille de route de ta carrière</a:t>
            </a:r>
            <a:r>
              <a:rPr lang="en" sz="800"/>
              <a:t> [Où puis-je me diriger au sein de l’organisation ?]</a:t>
            </a:r>
            <a:endParaRPr sz="800"/>
          </a:p>
        </p:txBody>
      </p:sp>
      <p:sp>
        <p:nvSpPr>
          <p:cNvPr id="383" name="Google Shape;383;p14"/>
          <p:cNvSpPr/>
          <p:nvPr/>
        </p:nvSpPr>
        <p:spPr>
          <a:xfrm>
            <a:off x="4282414" y="31744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Nos formations</a:t>
            </a:r>
            <a:r>
              <a:rPr lang="en" sz="800"/>
              <a:t> [Essaie cette séance de formation sur ______]</a:t>
            </a:r>
            <a:endParaRPr sz="800"/>
          </a:p>
        </p:txBody>
      </p:sp>
      <p:sp>
        <p:nvSpPr>
          <p:cNvPr id="384" name="Google Shape;384;p14"/>
          <p:cNvSpPr/>
          <p:nvPr/>
        </p:nvSpPr>
        <p:spPr>
          <a:xfrm>
            <a:off x="4282414" y="35740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Nos clients</a:t>
            </a:r>
            <a:r>
              <a:rPr lang="en" sz="800"/>
              <a:t> [Pour en savoir plus sur nos principaux clients]</a:t>
            </a:r>
            <a:endParaRPr sz="800"/>
          </a:p>
        </p:txBody>
      </p:sp>
      <p:sp>
        <p:nvSpPr>
          <p:cNvPr id="385" name="Google Shape;385;p14"/>
          <p:cNvSpPr/>
          <p:nvPr/>
        </p:nvSpPr>
        <p:spPr>
          <a:xfrm>
            <a:off x="4282414" y="39736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Nos produits</a:t>
            </a:r>
            <a:r>
              <a:rPr lang="en" sz="800" b="1">
                <a:solidFill>
                  <a:srgbClr val="000000"/>
                </a:solidFill>
              </a:rPr>
              <a:t> </a:t>
            </a:r>
            <a:r>
              <a:rPr lang="en" sz="800">
                <a:solidFill>
                  <a:srgbClr val="000000"/>
                </a:solidFill>
              </a:rPr>
              <a:t>[Plonge toi dans </a:t>
            </a:r>
            <a:r>
              <a:rPr lang="en" sz="800"/>
              <a:t>nos produits préférés</a:t>
            </a:r>
            <a:r>
              <a:rPr lang="en" sz="800">
                <a:solidFill>
                  <a:srgbClr val="000000"/>
                </a:solidFill>
              </a:rPr>
              <a:t>]</a:t>
            </a:r>
            <a:endParaRPr sz="800" b="1"/>
          </a:p>
        </p:txBody>
      </p:sp>
      <p:sp>
        <p:nvSpPr>
          <p:cNvPr id="386" name="Google Shape;386;p14"/>
          <p:cNvSpPr/>
          <p:nvPr/>
        </p:nvSpPr>
        <p:spPr>
          <a:xfrm>
            <a:off x="4282414" y="4373225"/>
            <a:ext cx="3507300" cy="319800"/>
          </a:xfrm>
          <a:prstGeom prst="roundRect">
            <a:avLst>
              <a:gd name="adj" fmla="val 16667"/>
            </a:avLst>
          </a:prstGeom>
          <a:noFill/>
          <a:ln w="9525" cap="flat" cmpd="sng">
            <a:solidFill>
              <a:srgbClr val="021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t>Nos avantages</a:t>
            </a:r>
            <a:r>
              <a:rPr lang="en" sz="800"/>
              <a:t> [Découvre ce que nous avons à t’offrir]</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26253E"/>
      </a:dk2>
      <a:lt2>
        <a:srgbClr val="56557C"/>
      </a:lt2>
      <a:accent1>
        <a:srgbClr val="D6D6E4"/>
      </a:accent1>
      <a:accent2>
        <a:srgbClr val="EFEFF3"/>
      </a:accent2>
      <a:accent3>
        <a:srgbClr val="E8A8A6"/>
      </a:accent3>
      <a:accent4>
        <a:srgbClr val="FFCFCD"/>
      </a:accent4>
      <a:accent5>
        <a:srgbClr val="FFEFEE"/>
      </a:accent5>
      <a:accent6>
        <a:srgbClr val="FFF6F6"/>
      </a:accent6>
      <a:hlink>
        <a:srgbClr val="F1F1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Words>
  <Application>Microsoft Macintosh PowerPoint</Application>
  <PresentationFormat>On-screen Show (16:9)</PresentationFormat>
  <Paragraphs>18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Montserrat Medium</vt:lpstr>
      <vt:lpstr>Montserrat</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Jesse Finn-Brown</cp:lastModifiedBy>
  <cp:revision>1</cp:revision>
  <dcterms:modified xsi:type="dcterms:W3CDTF">2021-09-13T08:38:10Z</dcterms:modified>
</cp:coreProperties>
</file>